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373" r:id="rId3"/>
    <p:sldId id="429" r:id="rId4"/>
    <p:sldId id="295" r:id="rId5"/>
    <p:sldId id="592" r:id="rId6"/>
    <p:sldId id="442" r:id="rId7"/>
    <p:sldId id="301" r:id="rId8"/>
    <p:sldId id="614" r:id="rId9"/>
    <p:sldId id="615" r:id="rId10"/>
    <p:sldId id="371" r:id="rId11"/>
    <p:sldId id="258" r:id="rId12"/>
    <p:sldId id="774" r:id="rId13"/>
    <p:sldId id="607" r:id="rId14"/>
    <p:sldId id="281" r:id="rId15"/>
    <p:sldId id="699" r:id="rId16"/>
    <p:sldId id="264" r:id="rId17"/>
    <p:sldId id="698" r:id="rId18"/>
    <p:sldId id="399" r:id="rId19"/>
    <p:sldId id="695" r:id="rId20"/>
    <p:sldId id="759" r:id="rId21"/>
    <p:sldId id="763" r:id="rId22"/>
    <p:sldId id="731" r:id="rId23"/>
    <p:sldId id="783" r:id="rId24"/>
    <p:sldId id="721" r:id="rId25"/>
    <p:sldId id="723" r:id="rId26"/>
    <p:sldId id="260" r:id="rId27"/>
    <p:sldId id="724" r:id="rId28"/>
    <p:sldId id="291" r:id="rId29"/>
    <p:sldId id="726" r:id="rId30"/>
    <p:sldId id="422" r:id="rId31"/>
    <p:sldId id="718" r:id="rId32"/>
    <p:sldId id="777" r:id="rId33"/>
    <p:sldId id="750" r:id="rId34"/>
    <p:sldId id="751" r:id="rId35"/>
    <p:sldId id="752" r:id="rId36"/>
    <p:sldId id="612" r:id="rId37"/>
    <p:sldId id="537" r:id="rId38"/>
    <p:sldId id="765" r:id="rId39"/>
    <p:sldId id="768" r:id="rId40"/>
    <p:sldId id="782" r:id="rId41"/>
    <p:sldId id="781" r:id="rId42"/>
    <p:sldId id="772" r:id="rId43"/>
    <p:sldId id="780" r:id="rId44"/>
    <p:sldId id="489" r:id="rId45"/>
    <p:sldId id="747" r:id="rId46"/>
    <p:sldId id="692" r:id="rId47"/>
    <p:sldId id="687" r:id="rId48"/>
    <p:sldId id="338" r:id="rId49"/>
    <p:sldId id="682" r:id="rId50"/>
    <p:sldId id="426" r:id="rId51"/>
    <p:sldId id="778" r:id="rId52"/>
    <p:sldId id="773" r:id="rId53"/>
    <p:sldId id="446" r:id="rId54"/>
    <p:sldId id="708" r:id="rId55"/>
    <p:sldId id="384" r:id="rId56"/>
    <p:sldId id="430" r:id="rId57"/>
    <p:sldId id="567" r:id="rId58"/>
    <p:sldId id="757" r:id="rId59"/>
    <p:sldId id="271" r:id="rId60"/>
    <p:sldId id="425" r:id="rId61"/>
    <p:sldId id="427" r:id="rId62"/>
    <p:sldId id="710" r:id="rId63"/>
    <p:sldId id="471" r:id="rId64"/>
    <p:sldId id="278" r:id="rId65"/>
    <p:sldId id="279" r:id="rId66"/>
    <p:sldId id="593" r:id="rId67"/>
    <p:sldId id="284" r:id="rId68"/>
    <p:sldId id="775" r:id="rId69"/>
    <p:sldId id="744" r:id="rId70"/>
    <p:sldId id="641" r:id="rId71"/>
    <p:sldId id="739" r:id="rId72"/>
    <p:sldId id="259" r:id="rId73"/>
    <p:sldId id="261" r:id="rId74"/>
    <p:sldId id="761" r:id="rId75"/>
    <p:sldId id="762" r:id="rId76"/>
    <p:sldId id="310" r:id="rId77"/>
    <p:sldId id="776" r:id="rId78"/>
    <p:sldId id="784"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51"/>
    <p:restoredTop sz="87045"/>
  </p:normalViewPr>
  <p:slideViewPr>
    <p:cSldViewPr snapToGrid="0" snapToObjects="1">
      <p:cViewPr varScale="1">
        <p:scale>
          <a:sx n="112" d="100"/>
          <a:sy n="112" d="100"/>
        </p:scale>
        <p:origin x="2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A55B3B-A731-D94B-87BD-A5855FD8D48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4E37C3-4C6B-F44A-A119-B02D4A2E7C50}">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cs typeface="Times New Roman" panose="02020603050405020304" pitchFamily="18" charset="0"/>
            </a:rPr>
            <a:t>DEPRESSION GUILT/SHAME/COMPLEX GRIEF</a:t>
          </a:r>
        </a:p>
        <a:p>
          <a:pPr marL="0" lvl="0" defTabSz="1377950" rtl="0">
            <a:lnSpc>
              <a:spcPct val="90000"/>
            </a:lnSpc>
            <a:spcBef>
              <a:spcPct val="0"/>
            </a:spcBef>
            <a:spcAft>
              <a:spcPct val="35000"/>
            </a:spcAft>
            <a:buNone/>
          </a:pPr>
          <a:endParaRPr lang="en-US" sz="500" b="1" dirty="0">
            <a:latin typeface="Times New Roman" panose="02020603050405020304" pitchFamily="18" charset="0"/>
            <a:cs typeface="Times New Roman" panose="02020603050405020304" pitchFamily="18" charset="0"/>
          </a:endParaRPr>
        </a:p>
      </dgm:t>
    </dgm:pt>
    <dgm:pt modelId="{0A59E764-25CB-B24E-96FE-8AA550304985}" type="sibTrans" cxnId="{373CF795-A20F-2D4F-932A-04A199D1FF59}">
      <dgm:prSet/>
      <dgm:spPr/>
      <dgm:t>
        <a:bodyPr/>
        <a:lstStyle/>
        <a:p>
          <a:endParaRPr lang="en-US"/>
        </a:p>
      </dgm:t>
    </dgm:pt>
    <dgm:pt modelId="{4A763543-4E89-8A46-8BC3-0947BA135DAF}" type="parTrans" cxnId="{373CF795-A20F-2D4F-932A-04A199D1FF59}">
      <dgm:prSet/>
      <dgm:spPr/>
      <dgm:t>
        <a:bodyPr/>
        <a:lstStyle/>
        <a:p>
          <a:endParaRPr lang="en-US"/>
        </a:p>
      </dgm:t>
    </dgm:pt>
    <dgm:pt modelId="{BBB009E1-F23B-8C4E-9202-1673BFC0D3F3}">
      <dgm:prSet custT="1"/>
      <dgm:spPr/>
      <dgm:t>
        <a:bodyPr/>
        <a:lstStyle/>
        <a:p>
          <a:pPr rtl="0"/>
          <a:r>
            <a:rPr lang="en-US" sz="3600" b="1" dirty="0">
              <a:latin typeface="Times New Roman" panose="02020603050405020304" pitchFamily="18" charset="0"/>
              <a:cs typeface="Times New Roman" panose="02020603050405020304" pitchFamily="18" charset="0"/>
            </a:rPr>
            <a:t>TRAUMATIZED  BRAIN</a:t>
          </a:r>
          <a:r>
            <a:rPr lang="en-US" sz="3600" b="1" baseline="0" dirty="0">
              <a:latin typeface="Times New Roman" panose="02020603050405020304" pitchFamily="18" charset="0"/>
              <a:cs typeface="Times New Roman" panose="02020603050405020304" pitchFamily="18" charset="0"/>
            </a:rPr>
            <a:t> PTSD</a:t>
          </a:r>
          <a:endParaRPr lang="en-US" sz="3600" b="1" dirty="0">
            <a:latin typeface="Times New Roman" panose="02020603050405020304" pitchFamily="18" charset="0"/>
            <a:cs typeface="Times New Roman" panose="02020603050405020304" pitchFamily="18" charset="0"/>
          </a:endParaRPr>
        </a:p>
      </dgm:t>
    </dgm:pt>
    <dgm:pt modelId="{EA2AD7E3-97E5-8041-8803-0D0F51BACA8E}" type="sibTrans" cxnId="{E9128CB3-D139-1A4C-A2AB-39B7F9B546E6}">
      <dgm:prSet/>
      <dgm:spPr/>
      <dgm:t>
        <a:bodyPr/>
        <a:lstStyle/>
        <a:p>
          <a:endParaRPr lang="en-US"/>
        </a:p>
      </dgm:t>
    </dgm:pt>
    <dgm:pt modelId="{C2D5B556-9D0A-694C-84C1-2227E7780784}" type="parTrans" cxnId="{E9128CB3-D139-1A4C-A2AB-39B7F9B546E6}">
      <dgm:prSet/>
      <dgm:spPr/>
      <dgm:t>
        <a:bodyPr/>
        <a:lstStyle/>
        <a:p>
          <a:endParaRPr lang="en-US"/>
        </a:p>
      </dgm:t>
    </dgm:pt>
    <dgm:pt modelId="{50425A7E-8702-7E42-865D-6688E8789746}">
      <dgm:prSet custT="1"/>
      <dgm:spPr/>
      <dgm:t>
        <a:bodyPr/>
        <a:lstStyle/>
        <a:p>
          <a:pPr rtl="0"/>
          <a:r>
            <a:rPr lang="en-US" sz="2800" b="1" dirty="0">
              <a:latin typeface="Times New Roman" panose="02020603050405020304" pitchFamily="18" charset="0"/>
              <a:cs typeface="Times New Roman" panose="02020603050405020304" pitchFamily="18" charset="0"/>
            </a:rPr>
            <a:t>EXISTENTIAL SHATTERING/ CRISIS OF BELIEF/FAITH</a:t>
          </a:r>
        </a:p>
      </dgm:t>
    </dgm:pt>
    <dgm:pt modelId="{A44CE6A6-2E8A-CD4F-8C69-7DC83E3E1AEA}" type="parTrans" cxnId="{51F14497-7E1F-AA4F-9BD8-36DD44185054}">
      <dgm:prSet/>
      <dgm:spPr/>
      <dgm:t>
        <a:bodyPr/>
        <a:lstStyle/>
        <a:p>
          <a:endParaRPr lang="en-US"/>
        </a:p>
      </dgm:t>
    </dgm:pt>
    <dgm:pt modelId="{71CA6D14-DD61-A740-95BB-C4BA5E43199C}" type="sibTrans" cxnId="{51F14497-7E1F-AA4F-9BD8-36DD44185054}">
      <dgm:prSet/>
      <dgm:spPr/>
      <dgm:t>
        <a:bodyPr/>
        <a:lstStyle/>
        <a:p>
          <a:endParaRPr lang="en-US"/>
        </a:p>
      </dgm:t>
    </dgm:pt>
    <dgm:pt modelId="{4046D114-3FE4-5342-ADC1-F85E50FED0D9}" type="pres">
      <dgm:prSet presAssocID="{F7A55B3B-A731-D94B-87BD-A5855FD8D484}" presName="linear" presStyleCnt="0">
        <dgm:presLayoutVars>
          <dgm:animLvl val="lvl"/>
          <dgm:resizeHandles val="exact"/>
        </dgm:presLayoutVars>
      </dgm:prSet>
      <dgm:spPr/>
    </dgm:pt>
    <dgm:pt modelId="{77B62BB0-A0D2-5B4E-B3B4-67A4DAE5D57D}" type="pres">
      <dgm:prSet presAssocID="{BBB009E1-F23B-8C4E-9202-1673BFC0D3F3}" presName="parentText" presStyleLbl="node1" presStyleIdx="0" presStyleCnt="3">
        <dgm:presLayoutVars>
          <dgm:chMax val="0"/>
          <dgm:bulletEnabled val="1"/>
        </dgm:presLayoutVars>
      </dgm:prSet>
      <dgm:spPr/>
    </dgm:pt>
    <dgm:pt modelId="{34C02133-E32E-BA44-A2EF-493B75AA1454}" type="pres">
      <dgm:prSet presAssocID="{EA2AD7E3-97E5-8041-8803-0D0F51BACA8E}" presName="spacer" presStyleCnt="0"/>
      <dgm:spPr/>
    </dgm:pt>
    <dgm:pt modelId="{C54D879E-8583-C345-8589-1B1D038CADCF}" type="pres">
      <dgm:prSet presAssocID="{FA4E37C3-4C6B-F44A-A119-B02D4A2E7C50}" presName="parentText" presStyleLbl="node1" presStyleIdx="1" presStyleCnt="3">
        <dgm:presLayoutVars>
          <dgm:chMax val="0"/>
          <dgm:bulletEnabled val="1"/>
        </dgm:presLayoutVars>
      </dgm:prSet>
      <dgm:spPr/>
    </dgm:pt>
    <dgm:pt modelId="{BA24E794-864D-7849-9561-A2D4B491F1DC}" type="pres">
      <dgm:prSet presAssocID="{0A59E764-25CB-B24E-96FE-8AA550304985}" presName="spacer" presStyleCnt="0"/>
      <dgm:spPr/>
    </dgm:pt>
    <dgm:pt modelId="{D5FD2854-07DD-1D45-A1AD-D8484FC39E2A}" type="pres">
      <dgm:prSet presAssocID="{50425A7E-8702-7E42-865D-6688E8789746}" presName="parentText" presStyleLbl="node1" presStyleIdx="2" presStyleCnt="3">
        <dgm:presLayoutVars>
          <dgm:chMax val="0"/>
          <dgm:bulletEnabled val="1"/>
        </dgm:presLayoutVars>
      </dgm:prSet>
      <dgm:spPr/>
    </dgm:pt>
  </dgm:ptLst>
  <dgm:cxnLst>
    <dgm:cxn modelId="{8CCE2023-BE77-134E-9266-67F6C384F963}" type="presOf" srcId="{F7A55B3B-A731-D94B-87BD-A5855FD8D484}" destId="{4046D114-3FE4-5342-ADC1-F85E50FED0D9}" srcOrd="0" destOrd="0" presId="urn:microsoft.com/office/officeart/2005/8/layout/vList2"/>
    <dgm:cxn modelId="{1070345E-695C-4B4B-BE60-48BF39ABC901}" type="presOf" srcId="{BBB009E1-F23B-8C4E-9202-1673BFC0D3F3}" destId="{77B62BB0-A0D2-5B4E-B3B4-67A4DAE5D57D}" srcOrd="0" destOrd="0" presId="urn:microsoft.com/office/officeart/2005/8/layout/vList2"/>
    <dgm:cxn modelId="{E0913363-2331-284C-BE5B-EF70C97D7141}" type="presOf" srcId="{FA4E37C3-4C6B-F44A-A119-B02D4A2E7C50}" destId="{C54D879E-8583-C345-8589-1B1D038CADCF}" srcOrd="0" destOrd="0" presId="urn:microsoft.com/office/officeart/2005/8/layout/vList2"/>
    <dgm:cxn modelId="{373CF795-A20F-2D4F-932A-04A199D1FF59}" srcId="{F7A55B3B-A731-D94B-87BD-A5855FD8D484}" destId="{FA4E37C3-4C6B-F44A-A119-B02D4A2E7C50}" srcOrd="1" destOrd="0" parTransId="{4A763543-4E89-8A46-8BC3-0947BA135DAF}" sibTransId="{0A59E764-25CB-B24E-96FE-8AA550304985}"/>
    <dgm:cxn modelId="{51F14497-7E1F-AA4F-9BD8-36DD44185054}" srcId="{F7A55B3B-A731-D94B-87BD-A5855FD8D484}" destId="{50425A7E-8702-7E42-865D-6688E8789746}" srcOrd="2" destOrd="0" parTransId="{A44CE6A6-2E8A-CD4F-8C69-7DC83E3E1AEA}" sibTransId="{71CA6D14-DD61-A740-95BB-C4BA5E43199C}"/>
    <dgm:cxn modelId="{79FC45A7-EE61-0C40-AA89-A85330CD7E9F}" type="presOf" srcId="{50425A7E-8702-7E42-865D-6688E8789746}" destId="{D5FD2854-07DD-1D45-A1AD-D8484FC39E2A}" srcOrd="0" destOrd="0" presId="urn:microsoft.com/office/officeart/2005/8/layout/vList2"/>
    <dgm:cxn modelId="{E9128CB3-D139-1A4C-A2AB-39B7F9B546E6}" srcId="{F7A55B3B-A731-D94B-87BD-A5855FD8D484}" destId="{BBB009E1-F23B-8C4E-9202-1673BFC0D3F3}" srcOrd="0" destOrd="0" parTransId="{C2D5B556-9D0A-694C-84C1-2227E7780784}" sibTransId="{EA2AD7E3-97E5-8041-8803-0D0F51BACA8E}"/>
    <dgm:cxn modelId="{AFF928CA-856A-BC46-AEF8-75BEC662A571}" type="presParOf" srcId="{4046D114-3FE4-5342-ADC1-F85E50FED0D9}" destId="{77B62BB0-A0D2-5B4E-B3B4-67A4DAE5D57D}" srcOrd="0" destOrd="0" presId="urn:microsoft.com/office/officeart/2005/8/layout/vList2"/>
    <dgm:cxn modelId="{712469F7-AFF0-124C-8159-BBB036BB271D}" type="presParOf" srcId="{4046D114-3FE4-5342-ADC1-F85E50FED0D9}" destId="{34C02133-E32E-BA44-A2EF-493B75AA1454}" srcOrd="1" destOrd="0" presId="urn:microsoft.com/office/officeart/2005/8/layout/vList2"/>
    <dgm:cxn modelId="{1694A069-65A7-FB42-81A1-63EBF5730623}" type="presParOf" srcId="{4046D114-3FE4-5342-ADC1-F85E50FED0D9}" destId="{C54D879E-8583-C345-8589-1B1D038CADCF}" srcOrd="2" destOrd="0" presId="urn:microsoft.com/office/officeart/2005/8/layout/vList2"/>
    <dgm:cxn modelId="{918E4C65-ADBB-CF4D-A265-AE6C93BD4C7E}" type="presParOf" srcId="{4046D114-3FE4-5342-ADC1-F85E50FED0D9}" destId="{BA24E794-864D-7849-9561-A2D4B491F1DC}" srcOrd="3" destOrd="0" presId="urn:microsoft.com/office/officeart/2005/8/layout/vList2"/>
    <dgm:cxn modelId="{1A726B80-1A6F-2944-9EC0-2ECCB61055DD}" type="presParOf" srcId="{4046D114-3FE4-5342-ADC1-F85E50FED0D9}" destId="{D5FD2854-07DD-1D45-A1AD-D8484FC39E2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DBAA0F-B909-4E73-BCB0-34EFC5670B6B}"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AF94FEAA-60AC-4D20-BE50-E57612191425}">
      <dgm:prSet custT="1"/>
      <dgm:spPr/>
      <dgm:t>
        <a:bodyPr/>
        <a:lstStyle/>
        <a:p>
          <a:r>
            <a:rPr lang="en-US" sz="2400" b="1" dirty="0">
              <a:latin typeface="Times New Roman" panose="02020603050405020304" pitchFamily="18" charset="0"/>
              <a:cs typeface="Times New Roman" panose="02020603050405020304" pitchFamily="18" charset="0"/>
            </a:rPr>
            <a:t>Grounding with movement</a:t>
          </a:r>
          <a:endParaRPr lang="en-US" sz="2400" dirty="0">
            <a:latin typeface="Times New Roman" panose="02020603050405020304" pitchFamily="18" charset="0"/>
            <a:cs typeface="Times New Roman" panose="02020603050405020304" pitchFamily="18" charset="0"/>
          </a:endParaRPr>
        </a:p>
      </dgm:t>
    </dgm:pt>
    <dgm:pt modelId="{B5EDE98A-274F-4CB9-8F57-32282DEB76B9}" type="parTrans" cxnId="{E21D7319-3DC3-4190-8385-FBD95CACC640}">
      <dgm:prSet/>
      <dgm:spPr/>
      <dgm:t>
        <a:bodyPr/>
        <a:lstStyle/>
        <a:p>
          <a:endParaRPr lang="en-US"/>
        </a:p>
      </dgm:t>
    </dgm:pt>
    <dgm:pt modelId="{6FB11302-685C-4B71-83DD-B4CD1E43B93E}" type="sibTrans" cxnId="{E21D7319-3DC3-4190-8385-FBD95CACC640}">
      <dgm:prSet/>
      <dgm:spPr/>
      <dgm:t>
        <a:bodyPr/>
        <a:lstStyle/>
        <a:p>
          <a:endParaRPr lang="en-US"/>
        </a:p>
      </dgm:t>
    </dgm:pt>
    <dgm:pt modelId="{26281973-07FF-4962-AE79-5AE271E11B5E}">
      <dgm:prSet custT="1"/>
      <dgm:spPr/>
      <dgm:t>
        <a:bodyPr/>
        <a:lstStyle/>
        <a:p>
          <a:r>
            <a:rPr lang="en-US" sz="2800" b="1" dirty="0"/>
            <a:t>Yoga</a:t>
          </a:r>
          <a:endParaRPr lang="en-US" sz="2800" dirty="0"/>
        </a:p>
      </dgm:t>
    </dgm:pt>
    <dgm:pt modelId="{CE54EDAD-42FF-4F56-8446-F5B890059F5F}" type="parTrans" cxnId="{A5CF7A7B-26EE-4EFC-88CA-850028ADB246}">
      <dgm:prSet/>
      <dgm:spPr/>
      <dgm:t>
        <a:bodyPr/>
        <a:lstStyle/>
        <a:p>
          <a:endParaRPr lang="en-US"/>
        </a:p>
      </dgm:t>
    </dgm:pt>
    <dgm:pt modelId="{5B88DB12-6397-4853-862B-0025CF8F2A67}" type="sibTrans" cxnId="{A5CF7A7B-26EE-4EFC-88CA-850028ADB246}">
      <dgm:prSet/>
      <dgm:spPr/>
      <dgm:t>
        <a:bodyPr/>
        <a:lstStyle/>
        <a:p>
          <a:endParaRPr lang="en-US"/>
        </a:p>
      </dgm:t>
    </dgm:pt>
    <dgm:pt modelId="{E6A44DFE-62CE-46B9-AE05-74CDBC731F7F}">
      <dgm:prSe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Hand slapping</a:t>
          </a:r>
          <a:r>
            <a:rPr lang="en-US" sz="2400" b="1" dirty="0">
              <a:latin typeface="Times New Roman" panose="02020603050405020304" pitchFamily="18" charset="0"/>
              <a:cs typeface="Times New Roman" panose="02020603050405020304" pitchFamily="18" charset="0"/>
            </a:rPr>
            <a:t>/Writing with non- dominant hand</a:t>
          </a:r>
        </a:p>
      </dgm:t>
    </dgm:pt>
    <dgm:pt modelId="{B93A21F8-5AB5-4398-BE53-8973408E6B88}" type="parTrans" cxnId="{415902A0-5880-4D35-9644-C8DD072C2B6F}">
      <dgm:prSet/>
      <dgm:spPr/>
      <dgm:t>
        <a:bodyPr/>
        <a:lstStyle/>
        <a:p>
          <a:endParaRPr lang="en-US"/>
        </a:p>
      </dgm:t>
    </dgm:pt>
    <dgm:pt modelId="{6EE11560-CC6F-4717-92BB-8B54D94C8E38}" type="sibTrans" cxnId="{415902A0-5880-4D35-9644-C8DD072C2B6F}">
      <dgm:prSet/>
      <dgm:spPr/>
      <dgm:t>
        <a:bodyPr/>
        <a:lstStyle/>
        <a:p>
          <a:endParaRPr lang="en-US"/>
        </a:p>
      </dgm:t>
    </dgm:pt>
    <dgm:pt modelId="{B65EDEE2-0E5C-44BF-AA8A-B2799FFAB0F7}">
      <dgm:prSet/>
      <dgm:spPr/>
      <dgm:t>
        <a:bodyPr/>
        <a:lstStyle/>
        <a:p>
          <a:r>
            <a:rPr lang="en-US" b="1" dirty="0">
              <a:latin typeface="Times New Roman" panose="02020603050405020304" pitchFamily="18" charset="0"/>
              <a:cs typeface="Times New Roman" panose="02020603050405020304" pitchFamily="18" charset="0"/>
            </a:rPr>
            <a:t>Practicing holding the pleasant and the unpleasant</a:t>
          </a:r>
        </a:p>
      </dgm:t>
    </dgm:pt>
    <dgm:pt modelId="{4C9B07F9-6B67-4D4B-8667-669F358116FC}" type="parTrans" cxnId="{398DC617-057D-44C6-8E39-C3E7BA6F9537}">
      <dgm:prSet/>
      <dgm:spPr/>
      <dgm:t>
        <a:bodyPr/>
        <a:lstStyle/>
        <a:p>
          <a:endParaRPr lang="en-US"/>
        </a:p>
      </dgm:t>
    </dgm:pt>
    <dgm:pt modelId="{875BB53A-77A6-4456-918A-8B74B725C7FA}" type="sibTrans" cxnId="{398DC617-057D-44C6-8E39-C3E7BA6F9537}">
      <dgm:prSet/>
      <dgm:spPr/>
      <dgm:t>
        <a:bodyPr/>
        <a:lstStyle/>
        <a:p>
          <a:endParaRPr lang="en-US"/>
        </a:p>
      </dgm:t>
    </dgm:pt>
    <dgm:pt modelId="{D9F0C49C-81FC-5D4E-8BF8-4A8209DF5540}" type="pres">
      <dgm:prSet presAssocID="{A7DBAA0F-B909-4E73-BCB0-34EFC5670B6B}" presName="Name0" presStyleCnt="0">
        <dgm:presLayoutVars>
          <dgm:dir/>
          <dgm:animLvl val="lvl"/>
          <dgm:resizeHandles val="exact"/>
        </dgm:presLayoutVars>
      </dgm:prSet>
      <dgm:spPr/>
    </dgm:pt>
    <dgm:pt modelId="{593518C3-D2D6-5643-A078-1EFA05929D2D}" type="pres">
      <dgm:prSet presAssocID="{AF94FEAA-60AC-4D20-BE50-E57612191425}" presName="linNode" presStyleCnt="0"/>
      <dgm:spPr/>
    </dgm:pt>
    <dgm:pt modelId="{2EAB7DFB-12A9-FE41-9166-01DFC8AF4C85}" type="pres">
      <dgm:prSet presAssocID="{AF94FEAA-60AC-4D20-BE50-E57612191425}" presName="parentText" presStyleLbl="node1" presStyleIdx="0" presStyleCnt="4" custScaleX="274093">
        <dgm:presLayoutVars>
          <dgm:chMax val="1"/>
          <dgm:bulletEnabled val="1"/>
        </dgm:presLayoutVars>
      </dgm:prSet>
      <dgm:spPr/>
    </dgm:pt>
    <dgm:pt modelId="{4C79C3F7-774E-5347-B442-99CA38884BFA}" type="pres">
      <dgm:prSet presAssocID="{6FB11302-685C-4B71-83DD-B4CD1E43B93E}" presName="sp" presStyleCnt="0"/>
      <dgm:spPr/>
    </dgm:pt>
    <dgm:pt modelId="{5D6D17F4-7DBD-A145-8685-D0AF09F0508C}" type="pres">
      <dgm:prSet presAssocID="{E6A44DFE-62CE-46B9-AE05-74CDBC731F7F}" presName="linNode" presStyleCnt="0"/>
      <dgm:spPr/>
    </dgm:pt>
    <dgm:pt modelId="{6AF2257E-0585-B24E-BF30-C90DDC8898C0}" type="pres">
      <dgm:prSet presAssocID="{E6A44DFE-62CE-46B9-AE05-74CDBC731F7F}" presName="parentText" presStyleLbl="node1" presStyleIdx="1" presStyleCnt="4" custScaleX="277778">
        <dgm:presLayoutVars>
          <dgm:chMax val="1"/>
          <dgm:bulletEnabled val="1"/>
        </dgm:presLayoutVars>
      </dgm:prSet>
      <dgm:spPr/>
    </dgm:pt>
    <dgm:pt modelId="{DD0BE0D6-D3B8-484B-B544-415635ECEB10}" type="pres">
      <dgm:prSet presAssocID="{6EE11560-CC6F-4717-92BB-8B54D94C8E38}" presName="sp" presStyleCnt="0"/>
      <dgm:spPr/>
    </dgm:pt>
    <dgm:pt modelId="{3FD8953A-CF90-7D42-AA1C-74EE90D271F8}" type="pres">
      <dgm:prSet presAssocID="{B65EDEE2-0E5C-44BF-AA8A-B2799FFAB0F7}" presName="linNode" presStyleCnt="0"/>
      <dgm:spPr/>
    </dgm:pt>
    <dgm:pt modelId="{E6AED5DB-942B-E24C-9F66-67703B8FAC7E}" type="pres">
      <dgm:prSet presAssocID="{B65EDEE2-0E5C-44BF-AA8A-B2799FFAB0F7}" presName="parentText" presStyleLbl="node1" presStyleIdx="2" presStyleCnt="4" custScaleX="277778">
        <dgm:presLayoutVars>
          <dgm:chMax val="1"/>
          <dgm:bulletEnabled val="1"/>
        </dgm:presLayoutVars>
      </dgm:prSet>
      <dgm:spPr/>
    </dgm:pt>
    <dgm:pt modelId="{A3FC6B4D-3229-6E46-85C6-B33B999B85BC}" type="pres">
      <dgm:prSet presAssocID="{875BB53A-77A6-4456-918A-8B74B725C7FA}" presName="sp" presStyleCnt="0"/>
      <dgm:spPr/>
    </dgm:pt>
    <dgm:pt modelId="{67EF9BBF-F048-154D-9D88-B09879C1B419}" type="pres">
      <dgm:prSet presAssocID="{26281973-07FF-4962-AE79-5AE271E11B5E}" presName="linNode" presStyleCnt="0"/>
      <dgm:spPr/>
    </dgm:pt>
    <dgm:pt modelId="{5DDF6229-C578-C044-BD63-FE4579C9F9BA}" type="pres">
      <dgm:prSet presAssocID="{26281973-07FF-4962-AE79-5AE271E11B5E}" presName="parentText" presStyleLbl="node1" presStyleIdx="3" presStyleCnt="4" custScaleX="277778" custLinFactNeighborX="-136" custLinFactNeighborY="-4850">
        <dgm:presLayoutVars>
          <dgm:chMax val="1"/>
          <dgm:bulletEnabled val="1"/>
        </dgm:presLayoutVars>
      </dgm:prSet>
      <dgm:spPr/>
    </dgm:pt>
  </dgm:ptLst>
  <dgm:cxnLst>
    <dgm:cxn modelId="{398DC617-057D-44C6-8E39-C3E7BA6F9537}" srcId="{A7DBAA0F-B909-4E73-BCB0-34EFC5670B6B}" destId="{B65EDEE2-0E5C-44BF-AA8A-B2799FFAB0F7}" srcOrd="2" destOrd="0" parTransId="{4C9B07F9-6B67-4D4B-8667-669F358116FC}" sibTransId="{875BB53A-77A6-4456-918A-8B74B725C7FA}"/>
    <dgm:cxn modelId="{E21D7319-3DC3-4190-8385-FBD95CACC640}" srcId="{A7DBAA0F-B909-4E73-BCB0-34EFC5670B6B}" destId="{AF94FEAA-60AC-4D20-BE50-E57612191425}" srcOrd="0" destOrd="0" parTransId="{B5EDE98A-274F-4CB9-8F57-32282DEB76B9}" sibTransId="{6FB11302-685C-4B71-83DD-B4CD1E43B93E}"/>
    <dgm:cxn modelId="{D019556C-90B5-2049-B618-48E591342860}" type="presOf" srcId="{A7DBAA0F-B909-4E73-BCB0-34EFC5670B6B}" destId="{D9F0C49C-81FC-5D4E-8BF8-4A8209DF5540}" srcOrd="0" destOrd="0" presId="urn:microsoft.com/office/officeart/2005/8/layout/vList5"/>
    <dgm:cxn modelId="{A5CF7A7B-26EE-4EFC-88CA-850028ADB246}" srcId="{A7DBAA0F-B909-4E73-BCB0-34EFC5670B6B}" destId="{26281973-07FF-4962-AE79-5AE271E11B5E}" srcOrd="3" destOrd="0" parTransId="{CE54EDAD-42FF-4F56-8446-F5B890059F5F}" sibTransId="{5B88DB12-6397-4853-862B-0025CF8F2A67}"/>
    <dgm:cxn modelId="{415902A0-5880-4D35-9644-C8DD072C2B6F}" srcId="{A7DBAA0F-B909-4E73-BCB0-34EFC5670B6B}" destId="{E6A44DFE-62CE-46B9-AE05-74CDBC731F7F}" srcOrd="1" destOrd="0" parTransId="{B93A21F8-5AB5-4398-BE53-8973408E6B88}" sibTransId="{6EE11560-CC6F-4717-92BB-8B54D94C8E38}"/>
    <dgm:cxn modelId="{45897CB6-240D-4B41-BE56-4E774C5A0355}" type="presOf" srcId="{B65EDEE2-0E5C-44BF-AA8A-B2799FFAB0F7}" destId="{E6AED5DB-942B-E24C-9F66-67703B8FAC7E}" srcOrd="0" destOrd="0" presId="urn:microsoft.com/office/officeart/2005/8/layout/vList5"/>
    <dgm:cxn modelId="{E62DF5BD-13D3-174A-B177-76CD469E6E26}" type="presOf" srcId="{26281973-07FF-4962-AE79-5AE271E11B5E}" destId="{5DDF6229-C578-C044-BD63-FE4579C9F9BA}" srcOrd="0" destOrd="0" presId="urn:microsoft.com/office/officeart/2005/8/layout/vList5"/>
    <dgm:cxn modelId="{EB5ECFCB-B7EF-FC41-AEDB-A666BA33AAD6}" type="presOf" srcId="{E6A44DFE-62CE-46B9-AE05-74CDBC731F7F}" destId="{6AF2257E-0585-B24E-BF30-C90DDC8898C0}" srcOrd="0" destOrd="0" presId="urn:microsoft.com/office/officeart/2005/8/layout/vList5"/>
    <dgm:cxn modelId="{9F1A4CF7-554C-C84E-8EB7-B433A0D5F20D}" type="presOf" srcId="{AF94FEAA-60AC-4D20-BE50-E57612191425}" destId="{2EAB7DFB-12A9-FE41-9166-01DFC8AF4C85}" srcOrd="0" destOrd="0" presId="urn:microsoft.com/office/officeart/2005/8/layout/vList5"/>
    <dgm:cxn modelId="{879D88C5-89FF-E14A-89C3-2C0B4B0FDF0C}" type="presParOf" srcId="{D9F0C49C-81FC-5D4E-8BF8-4A8209DF5540}" destId="{593518C3-D2D6-5643-A078-1EFA05929D2D}" srcOrd="0" destOrd="0" presId="urn:microsoft.com/office/officeart/2005/8/layout/vList5"/>
    <dgm:cxn modelId="{A3CF90A5-E9F9-A54C-9DC5-B69FD5CD5650}" type="presParOf" srcId="{593518C3-D2D6-5643-A078-1EFA05929D2D}" destId="{2EAB7DFB-12A9-FE41-9166-01DFC8AF4C85}" srcOrd="0" destOrd="0" presId="urn:microsoft.com/office/officeart/2005/8/layout/vList5"/>
    <dgm:cxn modelId="{44D61FD3-B4D4-2449-8C63-48584DC4FB77}" type="presParOf" srcId="{D9F0C49C-81FC-5D4E-8BF8-4A8209DF5540}" destId="{4C79C3F7-774E-5347-B442-99CA38884BFA}" srcOrd="1" destOrd="0" presId="urn:microsoft.com/office/officeart/2005/8/layout/vList5"/>
    <dgm:cxn modelId="{3CB6BE19-2947-BA44-8E3C-2698F693A4A6}" type="presParOf" srcId="{D9F0C49C-81FC-5D4E-8BF8-4A8209DF5540}" destId="{5D6D17F4-7DBD-A145-8685-D0AF09F0508C}" srcOrd="2" destOrd="0" presId="urn:microsoft.com/office/officeart/2005/8/layout/vList5"/>
    <dgm:cxn modelId="{18F9D88A-6BA1-E746-B2A0-959F8A773B06}" type="presParOf" srcId="{5D6D17F4-7DBD-A145-8685-D0AF09F0508C}" destId="{6AF2257E-0585-B24E-BF30-C90DDC8898C0}" srcOrd="0" destOrd="0" presId="urn:microsoft.com/office/officeart/2005/8/layout/vList5"/>
    <dgm:cxn modelId="{66967267-5F48-3E4D-AC32-CB8EDDE76855}" type="presParOf" srcId="{D9F0C49C-81FC-5D4E-8BF8-4A8209DF5540}" destId="{DD0BE0D6-D3B8-484B-B544-415635ECEB10}" srcOrd="3" destOrd="0" presId="urn:microsoft.com/office/officeart/2005/8/layout/vList5"/>
    <dgm:cxn modelId="{9D7975BA-24A9-D347-BBF5-97A1BF85997A}" type="presParOf" srcId="{D9F0C49C-81FC-5D4E-8BF8-4A8209DF5540}" destId="{3FD8953A-CF90-7D42-AA1C-74EE90D271F8}" srcOrd="4" destOrd="0" presId="urn:microsoft.com/office/officeart/2005/8/layout/vList5"/>
    <dgm:cxn modelId="{93EBF294-5F36-404A-9EEB-E8B0D5C2F05D}" type="presParOf" srcId="{3FD8953A-CF90-7D42-AA1C-74EE90D271F8}" destId="{E6AED5DB-942B-E24C-9F66-67703B8FAC7E}" srcOrd="0" destOrd="0" presId="urn:microsoft.com/office/officeart/2005/8/layout/vList5"/>
    <dgm:cxn modelId="{7ACBC6CB-42BD-D74F-A244-6DE57B4A45E1}" type="presParOf" srcId="{D9F0C49C-81FC-5D4E-8BF8-4A8209DF5540}" destId="{A3FC6B4D-3229-6E46-85C6-B33B999B85BC}" srcOrd="5" destOrd="0" presId="urn:microsoft.com/office/officeart/2005/8/layout/vList5"/>
    <dgm:cxn modelId="{A93C16BD-E4CB-734D-84BC-B236CAD25137}" type="presParOf" srcId="{D9F0C49C-81FC-5D4E-8BF8-4A8209DF5540}" destId="{67EF9BBF-F048-154D-9D88-B09879C1B419}" srcOrd="6" destOrd="0" presId="urn:microsoft.com/office/officeart/2005/8/layout/vList5"/>
    <dgm:cxn modelId="{9F0A3BEF-AEEF-2C45-A19C-B9B28E26E8FF}" type="presParOf" srcId="{67EF9BBF-F048-154D-9D88-B09879C1B419}" destId="{5DDF6229-C578-C044-BD63-FE4579C9F9BA}"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E685CB-94EE-4E4F-867D-DDC2343BF44F}"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B9334631-DB69-41BF-B1D1-8AE1E11A5875}">
      <dgm:prSet custT="1"/>
      <dgm:spPr/>
      <dgm:t>
        <a:bodyPr/>
        <a:lstStyle/>
        <a:p>
          <a:r>
            <a:rPr lang="en-US" sz="3200" dirty="0">
              <a:latin typeface="Times New Roman" panose="02020603050405020304" pitchFamily="18" charset="0"/>
              <a:cs typeface="Times New Roman" panose="02020603050405020304" pitchFamily="18" charset="0"/>
            </a:rPr>
            <a:t>I can </a:t>
          </a:r>
          <a:r>
            <a:rPr lang="en-US" sz="3200" b="1" dirty="0">
              <a:latin typeface="Times New Roman" panose="02020603050405020304" pitchFamily="18" charset="0"/>
              <a:cs typeface="Times New Roman" panose="02020603050405020304" pitchFamily="18" charset="0"/>
            </a:rPr>
            <a:t>learn</a:t>
          </a:r>
          <a:r>
            <a:rPr lang="en-US" sz="3200" dirty="0">
              <a:latin typeface="Times New Roman" panose="02020603050405020304" pitchFamily="18" charset="0"/>
              <a:cs typeface="Times New Roman" panose="02020603050405020304" pitchFamily="18" charset="0"/>
            </a:rPr>
            <a:t> to label my internal world </a:t>
          </a:r>
        </a:p>
      </dgm:t>
    </dgm:pt>
    <dgm:pt modelId="{D5BBD85E-0B9B-464E-9681-2E9A7B19BEF3}" type="parTrans" cxnId="{CE3E0571-34FF-49B2-A225-52C16831742E}">
      <dgm:prSet/>
      <dgm:spPr/>
      <dgm:t>
        <a:bodyPr/>
        <a:lstStyle/>
        <a:p>
          <a:endParaRPr lang="en-US"/>
        </a:p>
      </dgm:t>
    </dgm:pt>
    <dgm:pt modelId="{E6C4E494-3B8A-4395-BA01-F555E5F84799}" type="sibTrans" cxnId="{CE3E0571-34FF-49B2-A225-52C16831742E}">
      <dgm:prSet/>
      <dgm:spPr/>
      <dgm:t>
        <a:bodyPr/>
        <a:lstStyle/>
        <a:p>
          <a:endParaRPr lang="en-US"/>
        </a:p>
      </dgm:t>
    </dgm:pt>
    <dgm:pt modelId="{86E8F026-0397-4727-BDFA-18E65E8C094A}">
      <dgm:prSet custT="1"/>
      <dgm:spPr/>
      <dgm:t>
        <a:bodyPr/>
        <a:lstStyle/>
        <a:p>
          <a:r>
            <a:rPr lang="en-US" sz="2800" b="1" dirty="0">
              <a:latin typeface="Times New Roman" panose="02020603050405020304" pitchFamily="18" charset="0"/>
              <a:cs typeface="Times New Roman" panose="02020603050405020304" pitchFamily="18" charset="0"/>
            </a:rPr>
            <a:t>Self Regulate</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I can choose </a:t>
          </a:r>
          <a:r>
            <a:rPr lang="en-US" sz="2800" dirty="0">
              <a:latin typeface="Times New Roman" panose="02020603050405020304" pitchFamily="18" charset="0"/>
              <a:cs typeface="Times New Roman" panose="02020603050405020304" pitchFamily="18" charset="0"/>
            </a:rPr>
            <a:t>which information to pay attention to and which to put aside to </a:t>
          </a:r>
          <a:r>
            <a:rPr lang="en-US" sz="2800" b="1" dirty="0">
              <a:latin typeface="Times New Roman" panose="02020603050405020304" pitchFamily="18" charset="0"/>
              <a:cs typeface="Times New Roman" panose="02020603050405020304" pitchFamily="18" charset="0"/>
            </a:rPr>
            <a:t>stay within my window of tolerance</a:t>
          </a:r>
          <a:endParaRPr lang="en-US" sz="2800" dirty="0">
            <a:latin typeface="Times New Roman" panose="02020603050405020304" pitchFamily="18" charset="0"/>
            <a:cs typeface="Times New Roman" panose="02020603050405020304" pitchFamily="18" charset="0"/>
          </a:endParaRPr>
        </a:p>
      </dgm:t>
    </dgm:pt>
    <dgm:pt modelId="{27B323F1-841B-4632-9DA1-F60E55549489}" type="parTrans" cxnId="{6C7A6F70-6467-40DA-8F0C-4F00C4498BD9}">
      <dgm:prSet/>
      <dgm:spPr/>
      <dgm:t>
        <a:bodyPr/>
        <a:lstStyle/>
        <a:p>
          <a:endParaRPr lang="en-US"/>
        </a:p>
      </dgm:t>
    </dgm:pt>
    <dgm:pt modelId="{8E71BF29-717B-4286-BE37-42C752F3EB88}" type="sibTrans" cxnId="{6C7A6F70-6467-40DA-8F0C-4F00C4498BD9}">
      <dgm:prSet/>
      <dgm:spPr/>
      <dgm:t>
        <a:bodyPr/>
        <a:lstStyle/>
        <a:p>
          <a:endParaRPr lang="en-US"/>
        </a:p>
      </dgm:t>
    </dgm:pt>
    <dgm:pt modelId="{7F4B0693-13BE-4D45-952A-D722D0E3B589}">
      <dgm:prSet custT="1"/>
      <dgm:spPr/>
      <dgm:t>
        <a:bodyPr/>
        <a:lstStyle/>
        <a:p>
          <a:r>
            <a:rPr lang="en-US" sz="2800" dirty="0">
              <a:latin typeface="Times New Roman" panose="02020603050405020304" pitchFamily="18" charset="0"/>
              <a:cs typeface="Times New Roman" panose="02020603050405020304" pitchFamily="18" charset="0"/>
            </a:rPr>
            <a:t>Clients </a:t>
          </a:r>
          <a:r>
            <a:rPr lang="en-US" sz="2800" b="1" dirty="0">
              <a:latin typeface="Times New Roman" panose="02020603050405020304" pitchFamily="18" charset="0"/>
              <a:cs typeface="Times New Roman" panose="02020603050405020304" pitchFamily="18" charset="0"/>
            </a:rPr>
            <a:t>increase the ability to maintain distance from distress and deliberately shift focus away from disturbing material until autonomic arousal settles</a:t>
          </a:r>
          <a:endParaRPr lang="en-US" sz="2800" dirty="0">
            <a:latin typeface="Times New Roman" panose="02020603050405020304" pitchFamily="18" charset="0"/>
            <a:cs typeface="Times New Roman" panose="02020603050405020304" pitchFamily="18" charset="0"/>
          </a:endParaRPr>
        </a:p>
      </dgm:t>
    </dgm:pt>
    <dgm:pt modelId="{BA7BA561-2AB2-4F77-A9E1-7471D6FE1D56}" type="parTrans" cxnId="{56FF7761-0C2B-418A-893A-D06E57258F2C}">
      <dgm:prSet/>
      <dgm:spPr/>
      <dgm:t>
        <a:bodyPr/>
        <a:lstStyle/>
        <a:p>
          <a:endParaRPr lang="en-US"/>
        </a:p>
      </dgm:t>
    </dgm:pt>
    <dgm:pt modelId="{A8261123-1DCE-4150-8FA1-41D3A2111AC8}" type="sibTrans" cxnId="{56FF7761-0C2B-418A-893A-D06E57258F2C}">
      <dgm:prSet/>
      <dgm:spPr/>
      <dgm:t>
        <a:bodyPr/>
        <a:lstStyle/>
        <a:p>
          <a:endParaRPr lang="en-US"/>
        </a:p>
      </dgm:t>
    </dgm:pt>
    <dgm:pt modelId="{7B87DB32-0BC8-431C-9734-88DA0BB8DD50}">
      <dgm:prSet custT="1"/>
      <dgm:spPr/>
      <dgm:t>
        <a:bodyPr/>
        <a:lstStyle/>
        <a:p>
          <a:r>
            <a:rPr lang="en-US" sz="2800" dirty="0">
              <a:latin typeface="Times New Roman" panose="02020603050405020304" pitchFamily="18" charset="0"/>
              <a:cs typeface="Times New Roman" panose="02020603050405020304" pitchFamily="18" charset="0"/>
            </a:rPr>
            <a:t>Sense of mastery enhanced. Feelings of </a:t>
          </a:r>
          <a:r>
            <a:rPr lang="en-US" sz="2800" b="1" dirty="0">
              <a:latin typeface="Times New Roman" panose="02020603050405020304" pitchFamily="18" charset="0"/>
              <a:cs typeface="Times New Roman" panose="02020603050405020304" pitchFamily="18" charset="0"/>
            </a:rPr>
            <a:t>helplessness diminish Relationship to the event is reorganized</a:t>
          </a:r>
        </a:p>
      </dgm:t>
    </dgm:pt>
    <dgm:pt modelId="{0222C8B3-BA51-410F-9EA8-305146F7E078}" type="parTrans" cxnId="{741A0D05-A66E-406F-8F31-19691F9D869A}">
      <dgm:prSet/>
      <dgm:spPr/>
      <dgm:t>
        <a:bodyPr/>
        <a:lstStyle/>
        <a:p>
          <a:endParaRPr lang="en-US"/>
        </a:p>
      </dgm:t>
    </dgm:pt>
    <dgm:pt modelId="{5A8640C1-993E-4756-826C-038DE67D7182}" type="sibTrans" cxnId="{741A0D05-A66E-406F-8F31-19691F9D869A}">
      <dgm:prSet/>
      <dgm:spPr/>
      <dgm:t>
        <a:bodyPr/>
        <a:lstStyle/>
        <a:p>
          <a:endParaRPr lang="en-US"/>
        </a:p>
      </dgm:t>
    </dgm:pt>
    <dgm:pt modelId="{7F29E2EC-2CB3-BF44-907E-2384DAF6CD68}" type="pres">
      <dgm:prSet presAssocID="{C2E685CB-94EE-4E4F-867D-DDC2343BF44F}" presName="vert0" presStyleCnt="0">
        <dgm:presLayoutVars>
          <dgm:dir/>
          <dgm:animOne val="branch"/>
          <dgm:animLvl val="lvl"/>
        </dgm:presLayoutVars>
      </dgm:prSet>
      <dgm:spPr/>
    </dgm:pt>
    <dgm:pt modelId="{1922A6C9-269D-704B-B1F5-BC53F2BABC06}" type="pres">
      <dgm:prSet presAssocID="{B9334631-DB69-41BF-B1D1-8AE1E11A5875}" presName="thickLine" presStyleLbl="alignNode1" presStyleIdx="0" presStyleCnt="4"/>
      <dgm:spPr/>
    </dgm:pt>
    <dgm:pt modelId="{05A4BB83-4177-3943-9C3C-D33CF1AC6884}" type="pres">
      <dgm:prSet presAssocID="{B9334631-DB69-41BF-B1D1-8AE1E11A5875}" presName="horz1" presStyleCnt="0"/>
      <dgm:spPr/>
    </dgm:pt>
    <dgm:pt modelId="{3D890460-96E8-DD42-8313-4F3DE807BF30}" type="pres">
      <dgm:prSet presAssocID="{B9334631-DB69-41BF-B1D1-8AE1E11A5875}" presName="tx1" presStyleLbl="revTx" presStyleIdx="0" presStyleCnt="4" custScaleY="74026"/>
      <dgm:spPr/>
    </dgm:pt>
    <dgm:pt modelId="{E40C9DEB-D6AE-2445-A13B-1C54ED12147B}" type="pres">
      <dgm:prSet presAssocID="{B9334631-DB69-41BF-B1D1-8AE1E11A5875}" presName="vert1" presStyleCnt="0"/>
      <dgm:spPr/>
    </dgm:pt>
    <dgm:pt modelId="{CC0F897B-6C56-9A43-B87C-45401933CB2F}" type="pres">
      <dgm:prSet presAssocID="{86E8F026-0397-4727-BDFA-18E65E8C094A}" presName="thickLine" presStyleLbl="alignNode1" presStyleIdx="1" presStyleCnt="4"/>
      <dgm:spPr/>
    </dgm:pt>
    <dgm:pt modelId="{9EEE2EEC-E1AC-AF41-9A34-ACD5CF420C54}" type="pres">
      <dgm:prSet presAssocID="{86E8F026-0397-4727-BDFA-18E65E8C094A}" presName="horz1" presStyleCnt="0"/>
      <dgm:spPr/>
    </dgm:pt>
    <dgm:pt modelId="{BA90F6E6-BDF2-A546-A034-80D3D13C478E}" type="pres">
      <dgm:prSet presAssocID="{86E8F026-0397-4727-BDFA-18E65E8C094A}" presName="tx1" presStyleLbl="revTx" presStyleIdx="1" presStyleCnt="4" custScaleY="134227"/>
      <dgm:spPr/>
    </dgm:pt>
    <dgm:pt modelId="{B9181AE9-6E89-824D-9E14-1B5955658967}" type="pres">
      <dgm:prSet presAssocID="{86E8F026-0397-4727-BDFA-18E65E8C094A}" presName="vert1" presStyleCnt="0"/>
      <dgm:spPr/>
    </dgm:pt>
    <dgm:pt modelId="{5F58111B-E810-7646-B34A-D4DC9E0FA8FF}" type="pres">
      <dgm:prSet presAssocID="{7F4B0693-13BE-4D45-952A-D722D0E3B589}" presName="thickLine" presStyleLbl="alignNode1" presStyleIdx="2" presStyleCnt="4"/>
      <dgm:spPr/>
    </dgm:pt>
    <dgm:pt modelId="{AF2F8474-9B8D-EE40-BCE8-C15FE2CD166F}" type="pres">
      <dgm:prSet presAssocID="{7F4B0693-13BE-4D45-952A-D722D0E3B589}" presName="horz1" presStyleCnt="0"/>
      <dgm:spPr/>
    </dgm:pt>
    <dgm:pt modelId="{DEBE6B8B-AD68-5E49-9FAA-29CDEC88FED1}" type="pres">
      <dgm:prSet presAssocID="{7F4B0693-13BE-4D45-952A-D722D0E3B589}" presName="tx1" presStyleLbl="revTx" presStyleIdx="2" presStyleCnt="4" custScaleY="142928"/>
      <dgm:spPr/>
    </dgm:pt>
    <dgm:pt modelId="{FE683DE9-B70D-A241-9BAC-12B4E83DFA5F}" type="pres">
      <dgm:prSet presAssocID="{7F4B0693-13BE-4D45-952A-D722D0E3B589}" presName="vert1" presStyleCnt="0"/>
      <dgm:spPr/>
    </dgm:pt>
    <dgm:pt modelId="{94BBA5F8-E73A-D343-BB7D-F57249CF2E66}" type="pres">
      <dgm:prSet presAssocID="{7B87DB32-0BC8-431C-9734-88DA0BB8DD50}" presName="thickLine" presStyleLbl="alignNode1" presStyleIdx="3" presStyleCnt="4"/>
      <dgm:spPr/>
    </dgm:pt>
    <dgm:pt modelId="{422ADCFC-C5DE-8B4F-97B0-62716D774A61}" type="pres">
      <dgm:prSet presAssocID="{7B87DB32-0BC8-431C-9734-88DA0BB8DD50}" presName="horz1" presStyleCnt="0"/>
      <dgm:spPr/>
    </dgm:pt>
    <dgm:pt modelId="{01E810C4-902D-194A-AB99-CCD891A7D732}" type="pres">
      <dgm:prSet presAssocID="{7B87DB32-0BC8-431C-9734-88DA0BB8DD50}" presName="tx1" presStyleLbl="revTx" presStyleIdx="3" presStyleCnt="4"/>
      <dgm:spPr/>
    </dgm:pt>
    <dgm:pt modelId="{ABE2F5FB-1DE1-5E44-A24E-B71453C4C003}" type="pres">
      <dgm:prSet presAssocID="{7B87DB32-0BC8-431C-9734-88DA0BB8DD50}" presName="vert1" presStyleCnt="0"/>
      <dgm:spPr/>
    </dgm:pt>
  </dgm:ptLst>
  <dgm:cxnLst>
    <dgm:cxn modelId="{741A0D05-A66E-406F-8F31-19691F9D869A}" srcId="{C2E685CB-94EE-4E4F-867D-DDC2343BF44F}" destId="{7B87DB32-0BC8-431C-9734-88DA0BB8DD50}" srcOrd="3" destOrd="0" parTransId="{0222C8B3-BA51-410F-9EA8-305146F7E078}" sibTransId="{5A8640C1-993E-4756-826C-038DE67D7182}"/>
    <dgm:cxn modelId="{28558406-6A0F-1644-BDFD-DC3F24E5CB11}" type="presOf" srcId="{B9334631-DB69-41BF-B1D1-8AE1E11A5875}" destId="{3D890460-96E8-DD42-8313-4F3DE807BF30}" srcOrd="0" destOrd="0" presId="urn:microsoft.com/office/officeart/2008/layout/LinedList"/>
    <dgm:cxn modelId="{CDEF493B-9C3D-0D4E-86B0-502E7AAF2FB4}" type="presOf" srcId="{86E8F026-0397-4727-BDFA-18E65E8C094A}" destId="{BA90F6E6-BDF2-A546-A034-80D3D13C478E}" srcOrd="0" destOrd="0" presId="urn:microsoft.com/office/officeart/2008/layout/LinedList"/>
    <dgm:cxn modelId="{56FF7761-0C2B-418A-893A-D06E57258F2C}" srcId="{C2E685CB-94EE-4E4F-867D-DDC2343BF44F}" destId="{7F4B0693-13BE-4D45-952A-D722D0E3B589}" srcOrd="2" destOrd="0" parTransId="{BA7BA561-2AB2-4F77-A9E1-7471D6FE1D56}" sibTransId="{A8261123-1DCE-4150-8FA1-41D3A2111AC8}"/>
    <dgm:cxn modelId="{FC682365-43B7-424F-B4AC-6247B58E7476}" type="presOf" srcId="{C2E685CB-94EE-4E4F-867D-DDC2343BF44F}" destId="{7F29E2EC-2CB3-BF44-907E-2384DAF6CD68}" srcOrd="0" destOrd="0" presId="urn:microsoft.com/office/officeart/2008/layout/LinedList"/>
    <dgm:cxn modelId="{6C7A6F70-6467-40DA-8F0C-4F00C4498BD9}" srcId="{C2E685CB-94EE-4E4F-867D-DDC2343BF44F}" destId="{86E8F026-0397-4727-BDFA-18E65E8C094A}" srcOrd="1" destOrd="0" parTransId="{27B323F1-841B-4632-9DA1-F60E55549489}" sibTransId="{8E71BF29-717B-4286-BE37-42C752F3EB88}"/>
    <dgm:cxn modelId="{CE3E0571-34FF-49B2-A225-52C16831742E}" srcId="{C2E685CB-94EE-4E4F-867D-DDC2343BF44F}" destId="{B9334631-DB69-41BF-B1D1-8AE1E11A5875}" srcOrd="0" destOrd="0" parTransId="{D5BBD85E-0B9B-464E-9681-2E9A7B19BEF3}" sibTransId="{E6C4E494-3B8A-4395-BA01-F555E5F84799}"/>
    <dgm:cxn modelId="{03C0C490-2B5E-224F-9050-F3AE595472E6}" type="presOf" srcId="{7F4B0693-13BE-4D45-952A-D722D0E3B589}" destId="{DEBE6B8B-AD68-5E49-9FAA-29CDEC88FED1}" srcOrd="0" destOrd="0" presId="urn:microsoft.com/office/officeart/2008/layout/LinedList"/>
    <dgm:cxn modelId="{3E0DD3CB-30DB-4643-8FFA-B1613B8D44CA}" type="presOf" srcId="{7B87DB32-0BC8-431C-9734-88DA0BB8DD50}" destId="{01E810C4-902D-194A-AB99-CCD891A7D732}" srcOrd="0" destOrd="0" presId="urn:microsoft.com/office/officeart/2008/layout/LinedList"/>
    <dgm:cxn modelId="{CA585403-1BD9-7C4A-8C63-6D467B8826B6}" type="presParOf" srcId="{7F29E2EC-2CB3-BF44-907E-2384DAF6CD68}" destId="{1922A6C9-269D-704B-B1F5-BC53F2BABC06}" srcOrd="0" destOrd="0" presId="urn:microsoft.com/office/officeart/2008/layout/LinedList"/>
    <dgm:cxn modelId="{9C56EE2D-B0BA-714A-AAD9-8D3FB139623B}" type="presParOf" srcId="{7F29E2EC-2CB3-BF44-907E-2384DAF6CD68}" destId="{05A4BB83-4177-3943-9C3C-D33CF1AC6884}" srcOrd="1" destOrd="0" presId="urn:microsoft.com/office/officeart/2008/layout/LinedList"/>
    <dgm:cxn modelId="{295B5EDE-5106-BC4A-9473-CAF76BD8A69E}" type="presParOf" srcId="{05A4BB83-4177-3943-9C3C-D33CF1AC6884}" destId="{3D890460-96E8-DD42-8313-4F3DE807BF30}" srcOrd="0" destOrd="0" presId="urn:microsoft.com/office/officeart/2008/layout/LinedList"/>
    <dgm:cxn modelId="{514D4961-C2D7-C543-9764-D5AE046BA0CD}" type="presParOf" srcId="{05A4BB83-4177-3943-9C3C-D33CF1AC6884}" destId="{E40C9DEB-D6AE-2445-A13B-1C54ED12147B}" srcOrd="1" destOrd="0" presId="urn:microsoft.com/office/officeart/2008/layout/LinedList"/>
    <dgm:cxn modelId="{C948A806-C891-9C4E-8ABA-2D6FF245CD51}" type="presParOf" srcId="{7F29E2EC-2CB3-BF44-907E-2384DAF6CD68}" destId="{CC0F897B-6C56-9A43-B87C-45401933CB2F}" srcOrd="2" destOrd="0" presId="urn:microsoft.com/office/officeart/2008/layout/LinedList"/>
    <dgm:cxn modelId="{4E9C0439-0DFB-9E4E-AC16-C770DF419761}" type="presParOf" srcId="{7F29E2EC-2CB3-BF44-907E-2384DAF6CD68}" destId="{9EEE2EEC-E1AC-AF41-9A34-ACD5CF420C54}" srcOrd="3" destOrd="0" presId="urn:microsoft.com/office/officeart/2008/layout/LinedList"/>
    <dgm:cxn modelId="{33CC8DFD-F23E-D345-B7D9-3F6736FBE8EB}" type="presParOf" srcId="{9EEE2EEC-E1AC-AF41-9A34-ACD5CF420C54}" destId="{BA90F6E6-BDF2-A546-A034-80D3D13C478E}" srcOrd="0" destOrd="0" presId="urn:microsoft.com/office/officeart/2008/layout/LinedList"/>
    <dgm:cxn modelId="{04CF562F-82B2-5F4A-99DA-486C34898F90}" type="presParOf" srcId="{9EEE2EEC-E1AC-AF41-9A34-ACD5CF420C54}" destId="{B9181AE9-6E89-824D-9E14-1B5955658967}" srcOrd="1" destOrd="0" presId="urn:microsoft.com/office/officeart/2008/layout/LinedList"/>
    <dgm:cxn modelId="{7D345583-5B70-F54C-94F8-3DA7E29ECB62}" type="presParOf" srcId="{7F29E2EC-2CB3-BF44-907E-2384DAF6CD68}" destId="{5F58111B-E810-7646-B34A-D4DC9E0FA8FF}" srcOrd="4" destOrd="0" presId="urn:microsoft.com/office/officeart/2008/layout/LinedList"/>
    <dgm:cxn modelId="{E575C01E-40E4-824F-BB2C-47D7A0B8D714}" type="presParOf" srcId="{7F29E2EC-2CB3-BF44-907E-2384DAF6CD68}" destId="{AF2F8474-9B8D-EE40-BCE8-C15FE2CD166F}" srcOrd="5" destOrd="0" presId="urn:microsoft.com/office/officeart/2008/layout/LinedList"/>
    <dgm:cxn modelId="{6E46F12F-E4FA-5B40-9DDE-D5BB896D83A0}" type="presParOf" srcId="{AF2F8474-9B8D-EE40-BCE8-C15FE2CD166F}" destId="{DEBE6B8B-AD68-5E49-9FAA-29CDEC88FED1}" srcOrd="0" destOrd="0" presId="urn:microsoft.com/office/officeart/2008/layout/LinedList"/>
    <dgm:cxn modelId="{C666A61A-A100-CC44-BFB8-B24911053C58}" type="presParOf" srcId="{AF2F8474-9B8D-EE40-BCE8-C15FE2CD166F}" destId="{FE683DE9-B70D-A241-9BAC-12B4E83DFA5F}" srcOrd="1" destOrd="0" presId="urn:microsoft.com/office/officeart/2008/layout/LinedList"/>
    <dgm:cxn modelId="{C3643C04-FEF4-864E-8CDA-3A1CA19572C4}" type="presParOf" srcId="{7F29E2EC-2CB3-BF44-907E-2384DAF6CD68}" destId="{94BBA5F8-E73A-D343-BB7D-F57249CF2E66}" srcOrd="6" destOrd="0" presId="urn:microsoft.com/office/officeart/2008/layout/LinedList"/>
    <dgm:cxn modelId="{4E2E85A5-CA79-F644-BA92-EE4AB4D368CF}" type="presParOf" srcId="{7F29E2EC-2CB3-BF44-907E-2384DAF6CD68}" destId="{422ADCFC-C5DE-8B4F-97B0-62716D774A61}" srcOrd="7" destOrd="0" presId="urn:microsoft.com/office/officeart/2008/layout/LinedList"/>
    <dgm:cxn modelId="{DB0F5F70-06E5-514F-BB8B-77753325169C}" type="presParOf" srcId="{422ADCFC-C5DE-8B4F-97B0-62716D774A61}" destId="{01E810C4-902D-194A-AB99-CCD891A7D732}" srcOrd="0" destOrd="0" presId="urn:microsoft.com/office/officeart/2008/layout/LinedList"/>
    <dgm:cxn modelId="{4BE629E5-10E6-8F49-9DDD-57E05D48C6ED}" type="presParOf" srcId="{422ADCFC-C5DE-8B4F-97B0-62716D774A61}" destId="{ABE2F5FB-1DE1-5E44-A24E-B71453C4C00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BB3427-3795-44AE-AA33-7965EE09DF04}"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35B49482-C3FF-413A-8872-BA427CD359E0}">
      <dgm:prSet custT="1"/>
      <dgm:spPr/>
      <dgm:t>
        <a:bodyPr/>
        <a:lstStyle/>
        <a:p>
          <a:r>
            <a:rPr lang="en-US" sz="2400" b="1" dirty="0">
              <a:latin typeface="Times New Roman" panose="02020603050405020304" pitchFamily="18" charset="0"/>
              <a:cs typeface="Times New Roman" panose="02020603050405020304" pitchFamily="18" charset="0"/>
            </a:rPr>
            <a:t>Life Imprint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Neimeyer</a:t>
          </a:r>
          <a:r>
            <a:rPr lang="en-US" sz="2400" dirty="0">
              <a:latin typeface="Times New Roman" panose="02020603050405020304" pitchFamily="18" charset="0"/>
              <a:cs typeface="Times New Roman" panose="02020603050405020304" pitchFamily="18" charset="0"/>
            </a:rPr>
            <a:t>, 1999) </a:t>
          </a:r>
        </a:p>
      </dgm:t>
    </dgm:pt>
    <dgm:pt modelId="{0A584727-BC69-4584-B28C-1B673AC94F28}" type="parTrans" cxnId="{DA1856CA-4C1B-4453-BE78-1B681FB8DFF4}">
      <dgm:prSet/>
      <dgm:spPr/>
      <dgm:t>
        <a:bodyPr/>
        <a:lstStyle/>
        <a:p>
          <a:endParaRPr lang="en-US"/>
        </a:p>
      </dgm:t>
    </dgm:pt>
    <dgm:pt modelId="{EDBEE6CA-B507-4C34-968B-00AE04260482}" type="sibTrans" cxnId="{DA1856CA-4C1B-4453-BE78-1B681FB8DFF4}">
      <dgm:prSet/>
      <dgm:spPr/>
      <dgm:t>
        <a:bodyPr/>
        <a:lstStyle/>
        <a:p>
          <a:endParaRPr lang="en-US"/>
        </a:p>
      </dgm:t>
    </dgm:pt>
    <dgm:pt modelId="{0AD7EF8C-A800-4355-B0B8-3A532E3AA04E}">
      <dgm:prSe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Metaphoric Images</a:t>
          </a:r>
          <a:r>
            <a:rPr lang="en-US" sz="1800" dirty="0">
              <a:latin typeface="Times New Roman" panose="02020603050405020304" pitchFamily="18" charset="0"/>
              <a:cs typeface="Times New Roman" panose="02020603050405020304" pitchFamily="18" charset="0"/>
            </a:rPr>
            <a:t>: draws on words that are rich in resonance and imagery</a:t>
          </a:r>
        </a:p>
      </dgm:t>
    </dgm:pt>
    <dgm:pt modelId="{5DFEF8D1-4F48-4ED5-A5FB-8A395E1CDA33}" type="parTrans" cxnId="{814E3F5F-7657-47BD-B72F-56BD0DB7DD9C}">
      <dgm:prSet/>
      <dgm:spPr/>
      <dgm:t>
        <a:bodyPr/>
        <a:lstStyle/>
        <a:p>
          <a:endParaRPr lang="en-US"/>
        </a:p>
      </dgm:t>
    </dgm:pt>
    <dgm:pt modelId="{7CC87302-0331-45C9-8158-C8286B83AC7B}" type="sibTrans" cxnId="{814E3F5F-7657-47BD-B72F-56BD0DB7DD9C}">
      <dgm:prSet/>
      <dgm:spPr/>
      <dgm:t>
        <a:bodyPr/>
        <a:lstStyle/>
        <a:p>
          <a:endParaRPr lang="en-US"/>
        </a:p>
      </dgm:t>
    </dgm:pt>
    <dgm:pt modelId="{EADE239C-3A5F-4B46-A0A5-F60E8727A8AF}">
      <dgm:prSet custT="1"/>
      <dgm:spPr/>
      <dgm:t>
        <a:bodyPr/>
        <a:lstStyle/>
        <a:p>
          <a:r>
            <a:rPr lang="en-US" sz="2400" b="1" dirty="0">
              <a:latin typeface="Times New Roman" panose="02020603050405020304" pitchFamily="18" charset="0"/>
              <a:cs typeface="Times New Roman" panose="02020603050405020304" pitchFamily="18" charset="0"/>
            </a:rPr>
            <a:t>Poetry/Journaling </a:t>
          </a:r>
          <a:r>
            <a:rPr lang="en-US" sz="2000" dirty="0">
              <a:latin typeface="Times New Roman" panose="02020603050405020304" pitchFamily="18" charset="0"/>
              <a:cs typeface="Times New Roman" panose="02020603050405020304" pitchFamily="18" charset="0"/>
            </a:rPr>
            <a:t>15 mins. per day </a:t>
          </a:r>
        </a:p>
      </dgm:t>
    </dgm:pt>
    <dgm:pt modelId="{D73F4EF5-41E7-4285-8FE2-0CC0AC942E00}" type="parTrans" cxnId="{FA20772F-8C79-43DC-87A1-BD84B9524D69}">
      <dgm:prSet/>
      <dgm:spPr/>
      <dgm:t>
        <a:bodyPr/>
        <a:lstStyle/>
        <a:p>
          <a:endParaRPr lang="en-US"/>
        </a:p>
      </dgm:t>
    </dgm:pt>
    <dgm:pt modelId="{E412EA6D-9F36-4C5B-866C-999E361E63E1}" type="sibTrans" cxnId="{FA20772F-8C79-43DC-87A1-BD84B9524D69}">
      <dgm:prSet/>
      <dgm:spPr/>
      <dgm:t>
        <a:bodyPr/>
        <a:lstStyle/>
        <a:p>
          <a:endParaRPr lang="en-US"/>
        </a:p>
      </dgm:t>
    </dgm:pt>
    <dgm:pt modelId="{FCFF6613-D42C-40CE-9F0E-63096F665024}">
      <dgm:prSet custT="1"/>
      <dgm:spPr/>
      <dgm:t>
        <a:bodyPr/>
        <a:lstStyle/>
        <a:p>
          <a:r>
            <a:rPr lang="en-US" sz="2400" b="1" dirty="0">
              <a:latin typeface="Times New Roman" panose="02020603050405020304" pitchFamily="18" charset="0"/>
              <a:cs typeface="Times New Roman" panose="02020603050405020304" pitchFamily="18" charset="0"/>
            </a:rPr>
            <a:t>Linking objects</a:t>
          </a:r>
          <a:r>
            <a:rPr lang="en-US" sz="2400" dirty="0">
              <a:latin typeface="Times New Roman" panose="02020603050405020304" pitchFamily="18" charset="0"/>
              <a:cs typeface="Times New Roman" panose="02020603050405020304" pitchFamily="18" charset="0"/>
            </a:rPr>
            <a:t>: Natalie Cole’s duet “Unforgettable.” Carrying on someone’s life work or legacy </a:t>
          </a:r>
        </a:p>
      </dgm:t>
    </dgm:pt>
    <dgm:pt modelId="{8396A344-5349-4F0B-B605-331AED36B5DD}" type="parTrans" cxnId="{B490E10F-0E2A-4B08-98F4-A00D095A5FC8}">
      <dgm:prSet/>
      <dgm:spPr/>
      <dgm:t>
        <a:bodyPr/>
        <a:lstStyle/>
        <a:p>
          <a:endParaRPr lang="en-US"/>
        </a:p>
      </dgm:t>
    </dgm:pt>
    <dgm:pt modelId="{FDB131A6-637E-4F33-BE52-920064B1EA42}" type="sibTrans" cxnId="{B490E10F-0E2A-4B08-98F4-A00D095A5FC8}">
      <dgm:prSet/>
      <dgm:spPr/>
      <dgm:t>
        <a:bodyPr/>
        <a:lstStyle/>
        <a:p>
          <a:endParaRPr lang="en-US"/>
        </a:p>
      </dgm:t>
    </dgm:pt>
    <dgm:pt modelId="{1AF64FC8-AC9E-4761-AF8E-CE858E70E26C}">
      <dgm:prSet custT="1"/>
      <dgm:spPr/>
      <dgm:t>
        <a:bodyPr/>
        <a:lstStyle/>
        <a:p>
          <a:r>
            <a:rPr lang="en-US" sz="20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Loss timeline </a:t>
          </a:r>
          <a:r>
            <a:rPr lang="en-US" sz="2000" dirty="0">
              <a:latin typeface="Times New Roman" panose="02020603050405020304" pitchFamily="18" charset="0"/>
              <a:cs typeface="Times New Roman" panose="02020603050405020304" pitchFamily="18" charset="0"/>
            </a:rPr>
            <a:t>(Alison J. Dunton)  (</a:t>
          </a:r>
          <a:r>
            <a:rPr lang="en-US" sz="2000" dirty="0" err="1">
              <a:latin typeface="Times New Roman" panose="02020603050405020304" pitchFamily="18" charset="0"/>
              <a:cs typeface="Times New Roman" panose="02020603050405020304" pitchFamily="18" charset="0"/>
            </a:rPr>
            <a:t>Neimeyer</a:t>
          </a:r>
          <a:r>
            <a:rPr lang="en-US" sz="2000" dirty="0">
              <a:latin typeface="Times New Roman" panose="02020603050405020304" pitchFamily="18" charset="0"/>
              <a:cs typeface="Times New Roman" panose="02020603050405020304" pitchFamily="18" charset="0"/>
            </a:rPr>
            <a:t>, 2012).Provides opportunity for clients to recall previous similar situations to identify strengths </a:t>
          </a:r>
        </a:p>
      </dgm:t>
    </dgm:pt>
    <dgm:pt modelId="{7A8E4EAC-972C-42D5-B48F-12118627449C}" type="parTrans" cxnId="{2986278E-E028-4EF3-99DA-79558909860F}">
      <dgm:prSet/>
      <dgm:spPr/>
      <dgm:t>
        <a:bodyPr/>
        <a:lstStyle/>
        <a:p>
          <a:endParaRPr lang="en-US"/>
        </a:p>
      </dgm:t>
    </dgm:pt>
    <dgm:pt modelId="{47F4948D-925D-4CBE-9B88-6F4B05662E35}" type="sibTrans" cxnId="{2986278E-E028-4EF3-99DA-79558909860F}">
      <dgm:prSet/>
      <dgm:spPr/>
      <dgm:t>
        <a:bodyPr/>
        <a:lstStyle/>
        <a:p>
          <a:endParaRPr lang="en-US"/>
        </a:p>
      </dgm:t>
    </dgm:pt>
    <dgm:pt modelId="{3DE8F9DD-A1EB-4834-838F-52AF959ABDCD}" type="pres">
      <dgm:prSet presAssocID="{28BB3427-3795-44AE-AA33-7965EE09DF04}" presName="root" presStyleCnt="0">
        <dgm:presLayoutVars>
          <dgm:dir/>
          <dgm:resizeHandles val="exact"/>
        </dgm:presLayoutVars>
      </dgm:prSet>
      <dgm:spPr/>
    </dgm:pt>
    <dgm:pt modelId="{C8C25466-DF26-4000-8B74-D722F032D27F}" type="pres">
      <dgm:prSet presAssocID="{35B49482-C3FF-413A-8872-BA427CD359E0}" presName="compNode" presStyleCnt="0"/>
      <dgm:spPr/>
    </dgm:pt>
    <dgm:pt modelId="{8288ED64-D131-4C8D-9236-9D9A1A54A9ED}" type="pres">
      <dgm:prSet presAssocID="{35B49482-C3FF-413A-8872-BA427CD359E0}" presName="bgRect" presStyleLbl="bgShp" presStyleIdx="0" presStyleCnt="5" custLinFactNeighborX="890" custLinFactNeighborY="-2014"/>
      <dgm:spPr/>
    </dgm:pt>
    <dgm:pt modelId="{690D629B-0221-4E82-A0E3-B61BF1ABBF41}" type="pres">
      <dgm:prSet presAssocID="{35B49482-C3FF-413A-8872-BA427CD359E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133DCBF4-BF81-439A-898F-0F088AF54786}" type="pres">
      <dgm:prSet presAssocID="{35B49482-C3FF-413A-8872-BA427CD359E0}" presName="spaceRect" presStyleCnt="0"/>
      <dgm:spPr/>
    </dgm:pt>
    <dgm:pt modelId="{E5D37CD2-7801-493D-BCD5-4AEF58A37B2F}" type="pres">
      <dgm:prSet presAssocID="{35B49482-C3FF-413A-8872-BA427CD359E0}" presName="parTx" presStyleLbl="revTx" presStyleIdx="0" presStyleCnt="5">
        <dgm:presLayoutVars>
          <dgm:chMax val="0"/>
          <dgm:chPref val="0"/>
        </dgm:presLayoutVars>
      </dgm:prSet>
      <dgm:spPr/>
    </dgm:pt>
    <dgm:pt modelId="{5BC4BB65-5061-4F30-B790-FC9FBEFAC1AC}" type="pres">
      <dgm:prSet presAssocID="{EDBEE6CA-B507-4C34-968B-00AE04260482}" presName="sibTrans" presStyleCnt="0"/>
      <dgm:spPr/>
    </dgm:pt>
    <dgm:pt modelId="{B46340DC-7EC8-4958-A5CF-4DF55CC1D365}" type="pres">
      <dgm:prSet presAssocID="{0AD7EF8C-A800-4355-B0B8-3A532E3AA04E}" presName="compNode" presStyleCnt="0"/>
      <dgm:spPr/>
    </dgm:pt>
    <dgm:pt modelId="{F1C7C74C-A0C0-4191-8EEA-B668F927D753}" type="pres">
      <dgm:prSet presAssocID="{0AD7EF8C-A800-4355-B0B8-3A532E3AA04E}" presName="bgRect" presStyleLbl="bgShp" presStyleIdx="1" presStyleCnt="5"/>
      <dgm:spPr/>
    </dgm:pt>
    <dgm:pt modelId="{4439842E-BA56-485A-A048-4D97B73712A7}" type="pres">
      <dgm:prSet presAssocID="{0AD7EF8C-A800-4355-B0B8-3A532E3AA04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EC472AC7-7368-46F6-93F6-E2A937770757}" type="pres">
      <dgm:prSet presAssocID="{0AD7EF8C-A800-4355-B0B8-3A532E3AA04E}" presName="spaceRect" presStyleCnt="0"/>
      <dgm:spPr/>
    </dgm:pt>
    <dgm:pt modelId="{DA389801-209A-44E8-9BA3-D7FA3393F532}" type="pres">
      <dgm:prSet presAssocID="{0AD7EF8C-A800-4355-B0B8-3A532E3AA04E}" presName="parTx" presStyleLbl="revTx" presStyleIdx="1" presStyleCnt="5" custScaleX="100000">
        <dgm:presLayoutVars>
          <dgm:chMax val="0"/>
          <dgm:chPref val="0"/>
        </dgm:presLayoutVars>
      </dgm:prSet>
      <dgm:spPr/>
    </dgm:pt>
    <dgm:pt modelId="{DF4D5B66-17B6-48DE-B841-A9AB84658D18}" type="pres">
      <dgm:prSet presAssocID="{7CC87302-0331-45C9-8158-C8286B83AC7B}" presName="sibTrans" presStyleCnt="0"/>
      <dgm:spPr/>
    </dgm:pt>
    <dgm:pt modelId="{2E141792-9BA4-4E36-883A-2F7CDBE46D96}" type="pres">
      <dgm:prSet presAssocID="{EADE239C-3A5F-4B46-A0A5-F60E8727A8AF}" presName="compNode" presStyleCnt="0"/>
      <dgm:spPr/>
    </dgm:pt>
    <dgm:pt modelId="{BDB10E87-67C7-4BEC-82CB-F72F09135056}" type="pres">
      <dgm:prSet presAssocID="{EADE239C-3A5F-4B46-A0A5-F60E8727A8AF}" presName="bgRect" presStyleLbl="bgShp" presStyleIdx="2" presStyleCnt="5"/>
      <dgm:spPr/>
    </dgm:pt>
    <dgm:pt modelId="{906B217A-0D36-483F-9B31-94BBE6918C9F}" type="pres">
      <dgm:prSet presAssocID="{EADE239C-3A5F-4B46-A0A5-F60E8727A8A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3BA815C7-11CB-4C5E-BA56-8533E6C4B4A9}" type="pres">
      <dgm:prSet presAssocID="{EADE239C-3A5F-4B46-A0A5-F60E8727A8AF}" presName="spaceRect" presStyleCnt="0"/>
      <dgm:spPr/>
    </dgm:pt>
    <dgm:pt modelId="{086885C7-51F5-4294-9A58-878A593CB2DC}" type="pres">
      <dgm:prSet presAssocID="{EADE239C-3A5F-4B46-A0A5-F60E8727A8AF}" presName="parTx" presStyleLbl="revTx" presStyleIdx="2" presStyleCnt="5">
        <dgm:presLayoutVars>
          <dgm:chMax val="0"/>
          <dgm:chPref val="0"/>
        </dgm:presLayoutVars>
      </dgm:prSet>
      <dgm:spPr/>
    </dgm:pt>
    <dgm:pt modelId="{16562B99-FB4F-4DE1-914B-0229B5215CF3}" type="pres">
      <dgm:prSet presAssocID="{E412EA6D-9F36-4C5B-866C-999E361E63E1}" presName="sibTrans" presStyleCnt="0"/>
      <dgm:spPr/>
    </dgm:pt>
    <dgm:pt modelId="{2FBC72B8-7B1A-4997-B0B5-6D693395BCF5}" type="pres">
      <dgm:prSet presAssocID="{FCFF6613-D42C-40CE-9F0E-63096F665024}" presName="compNode" presStyleCnt="0"/>
      <dgm:spPr/>
    </dgm:pt>
    <dgm:pt modelId="{9FA8FE04-7D86-47EB-9546-51F47CF81A9B}" type="pres">
      <dgm:prSet presAssocID="{FCFF6613-D42C-40CE-9F0E-63096F665024}" presName="bgRect" presStyleLbl="bgShp" presStyleIdx="3" presStyleCnt="5"/>
      <dgm:spPr/>
    </dgm:pt>
    <dgm:pt modelId="{9AE3A871-135E-42F4-B1E4-BBE126F3C31F}" type="pres">
      <dgm:prSet presAssocID="{FCFF6613-D42C-40CE-9F0E-63096F66502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d Chime"/>
        </a:ext>
      </dgm:extLst>
    </dgm:pt>
    <dgm:pt modelId="{4B2E98AB-380E-434F-B0D7-ACB16ECD1B4C}" type="pres">
      <dgm:prSet presAssocID="{FCFF6613-D42C-40CE-9F0E-63096F665024}" presName="spaceRect" presStyleCnt="0"/>
      <dgm:spPr/>
    </dgm:pt>
    <dgm:pt modelId="{4D501EA8-65E1-4FAB-8038-44CFD99FAA33}" type="pres">
      <dgm:prSet presAssocID="{FCFF6613-D42C-40CE-9F0E-63096F665024}" presName="parTx" presStyleLbl="revTx" presStyleIdx="3" presStyleCnt="5">
        <dgm:presLayoutVars>
          <dgm:chMax val="0"/>
          <dgm:chPref val="0"/>
        </dgm:presLayoutVars>
      </dgm:prSet>
      <dgm:spPr/>
    </dgm:pt>
    <dgm:pt modelId="{D156775A-FB53-4198-BC48-5FC42C17F6BC}" type="pres">
      <dgm:prSet presAssocID="{FDB131A6-637E-4F33-BE52-920064B1EA42}" presName="sibTrans" presStyleCnt="0"/>
      <dgm:spPr/>
    </dgm:pt>
    <dgm:pt modelId="{0605F060-014C-4C0A-B370-9ED4283B0F4F}" type="pres">
      <dgm:prSet presAssocID="{1AF64FC8-AC9E-4761-AF8E-CE858E70E26C}" presName="compNode" presStyleCnt="0"/>
      <dgm:spPr/>
    </dgm:pt>
    <dgm:pt modelId="{E029EBA0-7ABD-4CD5-8C9C-EAAFD5A1075F}" type="pres">
      <dgm:prSet presAssocID="{1AF64FC8-AC9E-4761-AF8E-CE858E70E26C}" presName="bgRect" presStyleLbl="bgShp" presStyleIdx="4" presStyleCnt="5"/>
      <dgm:spPr/>
    </dgm:pt>
    <dgm:pt modelId="{3A059E30-58AD-499C-BADC-4CC19FC4F991}" type="pres">
      <dgm:prSet presAssocID="{1AF64FC8-AC9E-4761-AF8E-CE858E70E26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4EE85D04-069A-4161-80FB-6EB7A3FE8B8F}" type="pres">
      <dgm:prSet presAssocID="{1AF64FC8-AC9E-4761-AF8E-CE858E70E26C}" presName="spaceRect" presStyleCnt="0"/>
      <dgm:spPr/>
    </dgm:pt>
    <dgm:pt modelId="{82256060-C4CC-4DC7-9F94-C0AEEBDE598C}" type="pres">
      <dgm:prSet presAssocID="{1AF64FC8-AC9E-4761-AF8E-CE858E70E26C}" presName="parTx" presStyleLbl="revTx" presStyleIdx="4" presStyleCnt="5">
        <dgm:presLayoutVars>
          <dgm:chMax val="0"/>
          <dgm:chPref val="0"/>
        </dgm:presLayoutVars>
      </dgm:prSet>
      <dgm:spPr/>
    </dgm:pt>
  </dgm:ptLst>
  <dgm:cxnLst>
    <dgm:cxn modelId="{B490E10F-0E2A-4B08-98F4-A00D095A5FC8}" srcId="{28BB3427-3795-44AE-AA33-7965EE09DF04}" destId="{FCFF6613-D42C-40CE-9F0E-63096F665024}" srcOrd="3" destOrd="0" parTransId="{8396A344-5349-4F0B-B605-331AED36B5DD}" sibTransId="{FDB131A6-637E-4F33-BE52-920064B1EA42}"/>
    <dgm:cxn modelId="{9B2B4C11-0D76-4400-9536-8F68EFC94010}" type="presOf" srcId="{0AD7EF8C-A800-4355-B0B8-3A532E3AA04E}" destId="{DA389801-209A-44E8-9BA3-D7FA3393F532}" srcOrd="0" destOrd="0" presId="urn:microsoft.com/office/officeart/2018/2/layout/IconVerticalSolidList"/>
    <dgm:cxn modelId="{EE146524-62C3-44D5-82C0-DE23EC8394E7}" type="presOf" srcId="{1AF64FC8-AC9E-4761-AF8E-CE858E70E26C}" destId="{82256060-C4CC-4DC7-9F94-C0AEEBDE598C}" srcOrd="0" destOrd="0" presId="urn:microsoft.com/office/officeart/2018/2/layout/IconVerticalSolidList"/>
    <dgm:cxn modelId="{F2917F2E-E8E9-40D3-918D-2683893944A0}" type="presOf" srcId="{35B49482-C3FF-413A-8872-BA427CD359E0}" destId="{E5D37CD2-7801-493D-BCD5-4AEF58A37B2F}" srcOrd="0" destOrd="0" presId="urn:microsoft.com/office/officeart/2018/2/layout/IconVerticalSolidList"/>
    <dgm:cxn modelId="{FA20772F-8C79-43DC-87A1-BD84B9524D69}" srcId="{28BB3427-3795-44AE-AA33-7965EE09DF04}" destId="{EADE239C-3A5F-4B46-A0A5-F60E8727A8AF}" srcOrd="2" destOrd="0" parTransId="{D73F4EF5-41E7-4285-8FE2-0CC0AC942E00}" sibTransId="{E412EA6D-9F36-4C5B-866C-999E361E63E1}"/>
    <dgm:cxn modelId="{814E3F5F-7657-47BD-B72F-56BD0DB7DD9C}" srcId="{28BB3427-3795-44AE-AA33-7965EE09DF04}" destId="{0AD7EF8C-A800-4355-B0B8-3A532E3AA04E}" srcOrd="1" destOrd="0" parTransId="{5DFEF8D1-4F48-4ED5-A5FB-8A395E1CDA33}" sibTransId="{7CC87302-0331-45C9-8158-C8286B83AC7B}"/>
    <dgm:cxn modelId="{0726036B-EA90-45FB-AA7A-BD2199C46C43}" type="presOf" srcId="{28BB3427-3795-44AE-AA33-7965EE09DF04}" destId="{3DE8F9DD-A1EB-4834-838F-52AF959ABDCD}" srcOrd="0" destOrd="0" presId="urn:microsoft.com/office/officeart/2018/2/layout/IconVerticalSolidList"/>
    <dgm:cxn modelId="{2986278E-E028-4EF3-99DA-79558909860F}" srcId="{28BB3427-3795-44AE-AA33-7965EE09DF04}" destId="{1AF64FC8-AC9E-4761-AF8E-CE858E70E26C}" srcOrd="4" destOrd="0" parTransId="{7A8E4EAC-972C-42D5-B48F-12118627449C}" sibTransId="{47F4948D-925D-4CBE-9B88-6F4B05662E35}"/>
    <dgm:cxn modelId="{003A9BB7-1E5C-43F1-9658-AC4CA3354736}" type="presOf" srcId="{FCFF6613-D42C-40CE-9F0E-63096F665024}" destId="{4D501EA8-65E1-4FAB-8038-44CFD99FAA33}" srcOrd="0" destOrd="0" presId="urn:microsoft.com/office/officeart/2018/2/layout/IconVerticalSolidList"/>
    <dgm:cxn modelId="{DA1856CA-4C1B-4453-BE78-1B681FB8DFF4}" srcId="{28BB3427-3795-44AE-AA33-7965EE09DF04}" destId="{35B49482-C3FF-413A-8872-BA427CD359E0}" srcOrd="0" destOrd="0" parTransId="{0A584727-BC69-4584-B28C-1B673AC94F28}" sibTransId="{EDBEE6CA-B507-4C34-968B-00AE04260482}"/>
    <dgm:cxn modelId="{79CB74CF-A3E4-4FBE-B4EE-87779327BE98}" type="presOf" srcId="{EADE239C-3A5F-4B46-A0A5-F60E8727A8AF}" destId="{086885C7-51F5-4294-9A58-878A593CB2DC}" srcOrd="0" destOrd="0" presId="urn:microsoft.com/office/officeart/2018/2/layout/IconVerticalSolidList"/>
    <dgm:cxn modelId="{5FA0B1CA-A7A9-40A9-9FD5-A532E16E0D7E}" type="presParOf" srcId="{3DE8F9DD-A1EB-4834-838F-52AF959ABDCD}" destId="{C8C25466-DF26-4000-8B74-D722F032D27F}" srcOrd="0" destOrd="0" presId="urn:microsoft.com/office/officeart/2018/2/layout/IconVerticalSolidList"/>
    <dgm:cxn modelId="{9654284F-49AE-4603-B658-2B2F15DE7AE5}" type="presParOf" srcId="{C8C25466-DF26-4000-8B74-D722F032D27F}" destId="{8288ED64-D131-4C8D-9236-9D9A1A54A9ED}" srcOrd="0" destOrd="0" presId="urn:microsoft.com/office/officeart/2018/2/layout/IconVerticalSolidList"/>
    <dgm:cxn modelId="{AD5449F7-DC70-4F13-BC42-34488C7188C8}" type="presParOf" srcId="{C8C25466-DF26-4000-8B74-D722F032D27F}" destId="{690D629B-0221-4E82-A0E3-B61BF1ABBF41}" srcOrd="1" destOrd="0" presId="urn:microsoft.com/office/officeart/2018/2/layout/IconVerticalSolidList"/>
    <dgm:cxn modelId="{ACDEB4D1-F22D-4416-86FD-1227FB19610D}" type="presParOf" srcId="{C8C25466-DF26-4000-8B74-D722F032D27F}" destId="{133DCBF4-BF81-439A-898F-0F088AF54786}" srcOrd="2" destOrd="0" presId="urn:microsoft.com/office/officeart/2018/2/layout/IconVerticalSolidList"/>
    <dgm:cxn modelId="{DB9BC3E8-C78E-472F-B218-7FBA38024BBF}" type="presParOf" srcId="{C8C25466-DF26-4000-8B74-D722F032D27F}" destId="{E5D37CD2-7801-493D-BCD5-4AEF58A37B2F}" srcOrd="3" destOrd="0" presId="urn:microsoft.com/office/officeart/2018/2/layout/IconVerticalSolidList"/>
    <dgm:cxn modelId="{3331927F-D754-48AA-8954-73E04844F986}" type="presParOf" srcId="{3DE8F9DD-A1EB-4834-838F-52AF959ABDCD}" destId="{5BC4BB65-5061-4F30-B790-FC9FBEFAC1AC}" srcOrd="1" destOrd="0" presId="urn:microsoft.com/office/officeart/2018/2/layout/IconVerticalSolidList"/>
    <dgm:cxn modelId="{507BFD48-FD50-478A-9ECA-1428AE8FBD3F}" type="presParOf" srcId="{3DE8F9DD-A1EB-4834-838F-52AF959ABDCD}" destId="{B46340DC-7EC8-4958-A5CF-4DF55CC1D365}" srcOrd="2" destOrd="0" presId="urn:microsoft.com/office/officeart/2018/2/layout/IconVerticalSolidList"/>
    <dgm:cxn modelId="{149089FF-36A1-4C23-AD08-B66725428C2C}" type="presParOf" srcId="{B46340DC-7EC8-4958-A5CF-4DF55CC1D365}" destId="{F1C7C74C-A0C0-4191-8EEA-B668F927D753}" srcOrd="0" destOrd="0" presId="urn:microsoft.com/office/officeart/2018/2/layout/IconVerticalSolidList"/>
    <dgm:cxn modelId="{E5FD5331-1A2F-420B-ABB0-C56CFF5528B5}" type="presParOf" srcId="{B46340DC-7EC8-4958-A5CF-4DF55CC1D365}" destId="{4439842E-BA56-485A-A048-4D97B73712A7}" srcOrd="1" destOrd="0" presId="urn:microsoft.com/office/officeart/2018/2/layout/IconVerticalSolidList"/>
    <dgm:cxn modelId="{D41C0F99-3934-4CD0-B777-35043F0AD519}" type="presParOf" srcId="{B46340DC-7EC8-4958-A5CF-4DF55CC1D365}" destId="{EC472AC7-7368-46F6-93F6-E2A937770757}" srcOrd="2" destOrd="0" presId="urn:microsoft.com/office/officeart/2018/2/layout/IconVerticalSolidList"/>
    <dgm:cxn modelId="{015AE2B2-BE03-4856-B345-303ACECFB553}" type="presParOf" srcId="{B46340DC-7EC8-4958-A5CF-4DF55CC1D365}" destId="{DA389801-209A-44E8-9BA3-D7FA3393F532}" srcOrd="3" destOrd="0" presId="urn:microsoft.com/office/officeart/2018/2/layout/IconVerticalSolidList"/>
    <dgm:cxn modelId="{21795740-7278-4CA8-9701-31A8565A8CEA}" type="presParOf" srcId="{3DE8F9DD-A1EB-4834-838F-52AF959ABDCD}" destId="{DF4D5B66-17B6-48DE-B841-A9AB84658D18}" srcOrd="3" destOrd="0" presId="urn:microsoft.com/office/officeart/2018/2/layout/IconVerticalSolidList"/>
    <dgm:cxn modelId="{CA1BEAE2-AE40-443E-A83D-4CB9991E74A7}" type="presParOf" srcId="{3DE8F9DD-A1EB-4834-838F-52AF959ABDCD}" destId="{2E141792-9BA4-4E36-883A-2F7CDBE46D96}" srcOrd="4" destOrd="0" presId="urn:microsoft.com/office/officeart/2018/2/layout/IconVerticalSolidList"/>
    <dgm:cxn modelId="{CE2D74E4-9C67-4EB1-B220-0B988EE9D6FB}" type="presParOf" srcId="{2E141792-9BA4-4E36-883A-2F7CDBE46D96}" destId="{BDB10E87-67C7-4BEC-82CB-F72F09135056}" srcOrd="0" destOrd="0" presId="urn:microsoft.com/office/officeart/2018/2/layout/IconVerticalSolidList"/>
    <dgm:cxn modelId="{948E2B11-4117-4ED1-83E1-E2DAFF55C7B9}" type="presParOf" srcId="{2E141792-9BA4-4E36-883A-2F7CDBE46D96}" destId="{906B217A-0D36-483F-9B31-94BBE6918C9F}" srcOrd="1" destOrd="0" presId="urn:microsoft.com/office/officeart/2018/2/layout/IconVerticalSolidList"/>
    <dgm:cxn modelId="{16D81169-CA48-403B-82C2-887756FB9605}" type="presParOf" srcId="{2E141792-9BA4-4E36-883A-2F7CDBE46D96}" destId="{3BA815C7-11CB-4C5E-BA56-8533E6C4B4A9}" srcOrd="2" destOrd="0" presId="urn:microsoft.com/office/officeart/2018/2/layout/IconVerticalSolidList"/>
    <dgm:cxn modelId="{6755B845-E3B5-499B-8A07-37136BE03BF9}" type="presParOf" srcId="{2E141792-9BA4-4E36-883A-2F7CDBE46D96}" destId="{086885C7-51F5-4294-9A58-878A593CB2DC}" srcOrd="3" destOrd="0" presId="urn:microsoft.com/office/officeart/2018/2/layout/IconVerticalSolidList"/>
    <dgm:cxn modelId="{6AB234C2-A2EF-40AC-8CFD-3E6F21807EE7}" type="presParOf" srcId="{3DE8F9DD-A1EB-4834-838F-52AF959ABDCD}" destId="{16562B99-FB4F-4DE1-914B-0229B5215CF3}" srcOrd="5" destOrd="0" presId="urn:microsoft.com/office/officeart/2018/2/layout/IconVerticalSolidList"/>
    <dgm:cxn modelId="{22FA82AE-EF04-4EE8-A481-DBBC5099850F}" type="presParOf" srcId="{3DE8F9DD-A1EB-4834-838F-52AF959ABDCD}" destId="{2FBC72B8-7B1A-4997-B0B5-6D693395BCF5}" srcOrd="6" destOrd="0" presId="urn:microsoft.com/office/officeart/2018/2/layout/IconVerticalSolidList"/>
    <dgm:cxn modelId="{FE7B8082-7A9D-499B-9238-EE18EDFD63F4}" type="presParOf" srcId="{2FBC72B8-7B1A-4997-B0B5-6D693395BCF5}" destId="{9FA8FE04-7D86-47EB-9546-51F47CF81A9B}" srcOrd="0" destOrd="0" presId="urn:microsoft.com/office/officeart/2018/2/layout/IconVerticalSolidList"/>
    <dgm:cxn modelId="{DDB4E6D2-CF09-4D1B-9349-7C1C8246F6F1}" type="presParOf" srcId="{2FBC72B8-7B1A-4997-B0B5-6D693395BCF5}" destId="{9AE3A871-135E-42F4-B1E4-BBE126F3C31F}" srcOrd="1" destOrd="0" presId="urn:microsoft.com/office/officeart/2018/2/layout/IconVerticalSolidList"/>
    <dgm:cxn modelId="{14F23CC3-9BF3-41DF-B123-34A3DEF59763}" type="presParOf" srcId="{2FBC72B8-7B1A-4997-B0B5-6D693395BCF5}" destId="{4B2E98AB-380E-434F-B0D7-ACB16ECD1B4C}" srcOrd="2" destOrd="0" presId="urn:microsoft.com/office/officeart/2018/2/layout/IconVerticalSolidList"/>
    <dgm:cxn modelId="{559451C5-41E0-4140-A568-AE20C22DBCC4}" type="presParOf" srcId="{2FBC72B8-7B1A-4997-B0B5-6D693395BCF5}" destId="{4D501EA8-65E1-4FAB-8038-44CFD99FAA33}" srcOrd="3" destOrd="0" presId="urn:microsoft.com/office/officeart/2018/2/layout/IconVerticalSolidList"/>
    <dgm:cxn modelId="{053CC808-8F8A-4673-92BB-729319054F9E}" type="presParOf" srcId="{3DE8F9DD-A1EB-4834-838F-52AF959ABDCD}" destId="{D156775A-FB53-4198-BC48-5FC42C17F6BC}" srcOrd="7" destOrd="0" presId="urn:microsoft.com/office/officeart/2018/2/layout/IconVerticalSolidList"/>
    <dgm:cxn modelId="{86FD8642-DD36-49C9-B2D4-8F4A8D93A87D}" type="presParOf" srcId="{3DE8F9DD-A1EB-4834-838F-52AF959ABDCD}" destId="{0605F060-014C-4C0A-B370-9ED4283B0F4F}" srcOrd="8" destOrd="0" presId="urn:microsoft.com/office/officeart/2018/2/layout/IconVerticalSolidList"/>
    <dgm:cxn modelId="{956E2018-FE97-4A3A-86EE-AC4E7CBF956D}" type="presParOf" srcId="{0605F060-014C-4C0A-B370-9ED4283B0F4F}" destId="{E029EBA0-7ABD-4CD5-8C9C-EAAFD5A1075F}" srcOrd="0" destOrd="0" presId="urn:microsoft.com/office/officeart/2018/2/layout/IconVerticalSolidList"/>
    <dgm:cxn modelId="{636F573B-C80A-4F01-81A2-05E8AB424E78}" type="presParOf" srcId="{0605F060-014C-4C0A-B370-9ED4283B0F4F}" destId="{3A059E30-58AD-499C-BADC-4CC19FC4F991}" srcOrd="1" destOrd="0" presId="urn:microsoft.com/office/officeart/2018/2/layout/IconVerticalSolidList"/>
    <dgm:cxn modelId="{A585B94F-1B6F-4395-A6F1-28EE06CFF9E3}" type="presParOf" srcId="{0605F060-014C-4C0A-B370-9ED4283B0F4F}" destId="{4EE85D04-069A-4161-80FB-6EB7A3FE8B8F}" srcOrd="2" destOrd="0" presId="urn:microsoft.com/office/officeart/2018/2/layout/IconVerticalSolidList"/>
    <dgm:cxn modelId="{185FB5F1-A15A-44D1-800B-1F2EDFD316A4}" type="presParOf" srcId="{0605F060-014C-4C0A-B370-9ED4283B0F4F}" destId="{82256060-C4CC-4DC7-9F94-C0AEEBDE598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BD284C0-0DE0-4863-8694-E2748D14213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4745F17-07ED-4244-9D2C-CCD6E30302B6}">
      <dgm:prSet/>
      <dgm:spPr/>
      <dgm:t>
        <a:bodyPr/>
        <a:lstStyle/>
        <a:p>
          <a:r>
            <a:rPr lang="en-US" b="1" dirty="0">
              <a:solidFill>
                <a:schemeClr val="tx1"/>
              </a:solidFill>
              <a:latin typeface="Times New Roman" panose="02020603050405020304" pitchFamily="18" charset="0"/>
              <a:cs typeface="Times New Roman" panose="02020603050405020304" pitchFamily="18" charset="0"/>
            </a:rPr>
            <a:t>WHAT MEANING DID THE CLIENT ATTACH TO THE SUICIDE?</a:t>
          </a:r>
        </a:p>
      </dgm:t>
    </dgm:pt>
    <dgm:pt modelId="{4F64C583-9A7C-49A8-9C9F-6AFD73E77A94}" type="parTrans" cxnId="{2A5DA41C-A4C1-4D9C-940C-190476485E48}">
      <dgm:prSet/>
      <dgm:spPr/>
      <dgm:t>
        <a:bodyPr/>
        <a:lstStyle/>
        <a:p>
          <a:endParaRPr lang="en-US"/>
        </a:p>
      </dgm:t>
    </dgm:pt>
    <dgm:pt modelId="{FBAB0470-E413-451F-B197-7C7084D1E02B}" type="sibTrans" cxnId="{2A5DA41C-A4C1-4D9C-940C-190476485E48}">
      <dgm:prSet/>
      <dgm:spPr/>
      <dgm:t>
        <a:bodyPr/>
        <a:lstStyle/>
        <a:p>
          <a:endParaRPr lang="en-US"/>
        </a:p>
      </dgm:t>
    </dgm:pt>
    <dgm:pt modelId="{9C1DB642-42A2-40D6-BC47-E9EAE1C8D590}">
      <dgm:prSet custT="1"/>
      <dgm:spPr/>
      <dgm:t>
        <a:bodyPr/>
        <a:lstStyle/>
        <a:p>
          <a:r>
            <a:rPr lang="en-US" sz="2800" dirty="0">
              <a:latin typeface="Times New Roman" panose="02020603050405020304" pitchFamily="18" charset="0"/>
              <a:cs typeface="Times New Roman" panose="02020603050405020304" pitchFamily="18" charset="0"/>
            </a:rPr>
            <a:t>Examine </a:t>
          </a:r>
          <a:r>
            <a:rPr lang="en-US" sz="2800" b="1" dirty="0">
              <a:solidFill>
                <a:schemeClr val="tx1"/>
              </a:solidFill>
              <a:latin typeface="Times New Roman" panose="02020603050405020304" pitchFamily="18" charset="0"/>
              <a:cs typeface="Times New Roman" panose="02020603050405020304" pitchFamily="18" charset="0"/>
            </a:rPr>
            <a:t>Beliefs</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Cognitive </a:t>
          </a:r>
          <a:r>
            <a:rPr lang="en-US" sz="2400" b="1" dirty="0">
              <a:solidFill>
                <a:schemeClr val="tx1"/>
              </a:solidFill>
              <a:latin typeface="Times New Roman" panose="02020603050405020304" pitchFamily="18" charset="0"/>
              <a:cs typeface="Times New Roman" panose="02020603050405020304" pitchFamily="18" charset="0"/>
            </a:rPr>
            <a:t>Distortions</a:t>
          </a:r>
        </a:p>
      </dgm:t>
    </dgm:pt>
    <dgm:pt modelId="{DA16D5F4-6809-42CB-BDBC-28C95175E2BD}" type="parTrans" cxnId="{B07A35D1-A3A7-451F-AF05-A4FB84FC8D2B}">
      <dgm:prSet/>
      <dgm:spPr/>
      <dgm:t>
        <a:bodyPr/>
        <a:lstStyle/>
        <a:p>
          <a:endParaRPr lang="en-US"/>
        </a:p>
      </dgm:t>
    </dgm:pt>
    <dgm:pt modelId="{5081F0C0-54AD-4020-9783-F5C8AD70B997}" type="sibTrans" cxnId="{B07A35D1-A3A7-451F-AF05-A4FB84FC8D2B}">
      <dgm:prSet/>
      <dgm:spPr/>
      <dgm:t>
        <a:bodyPr/>
        <a:lstStyle/>
        <a:p>
          <a:endParaRPr lang="en-US"/>
        </a:p>
      </dgm:t>
    </dgm:pt>
    <dgm:pt modelId="{4E7FE7CD-C63E-4BAA-9C17-BAD1A7307378}">
      <dgm:prSet/>
      <dgm:spPr/>
      <dgm:t>
        <a:bodyPr/>
        <a:lstStyle/>
        <a:p>
          <a:r>
            <a:rPr lang="en-US" dirty="0">
              <a:latin typeface="Times New Roman" panose="02020603050405020304" pitchFamily="18" charset="0"/>
              <a:cs typeface="Times New Roman" panose="02020603050405020304" pitchFamily="18" charset="0"/>
            </a:rPr>
            <a:t>PERSONALIZING</a:t>
          </a:r>
          <a:r>
            <a:rPr lang="en-US" dirty="0"/>
            <a:t>:</a:t>
          </a:r>
        </a:p>
      </dgm:t>
    </dgm:pt>
    <dgm:pt modelId="{0850DF7D-87EE-46CA-8601-B072ACB2E205}" type="parTrans" cxnId="{1DD92D8C-22E3-4821-A989-17EDDDAEBFA9}">
      <dgm:prSet/>
      <dgm:spPr/>
      <dgm:t>
        <a:bodyPr/>
        <a:lstStyle/>
        <a:p>
          <a:endParaRPr lang="en-US"/>
        </a:p>
      </dgm:t>
    </dgm:pt>
    <dgm:pt modelId="{B78A4F99-0FD6-4E2A-93F8-40D946C81507}" type="sibTrans" cxnId="{1DD92D8C-22E3-4821-A989-17EDDDAEBFA9}">
      <dgm:prSet/>
      <dgm:spPr/>
      <dgm:t>
        <a:bodyPr/>
        <a:lstStyle/>
        <a:p>
          <a:endParaRPr lang="en-US"/>
        </a:p>
      </dgm:t>
    </dgm:pt>
    <dgm:pt modelId="{7CAA02DE-642A-4B9B-941E-4646F00AFC61}">
      <dgm:prSet custT="1"/>
      <dgm:spPr/>
      <dgm:t>
        <a:bodyPr/>
        <a:lstStyle/>
        <a:p>
          <a:r>
            <a:rPr lang="en-US" sz="2800" dirty="0">
              <a:latin typeface="Times New Roman" panose="02020603050405020304" pitchFamily="18" charset="0"/>
              <a:cs typeface="Times New Roman" panose="02020603050405020304" pitchFamily="18" charset="0"/>
            </a:rPr>
            <a:t>I’m responsible</a:t>
          </a:r>
        </a:p>
      </dgm:t>
    </dgm:pt>
    <dgm:pt modelId="{DCA5E3DA-22EC-48D0-8320-BD02F5EB28DE}" type="parTrans" cxnId="{96AC34EE-306E-4B07-BC91-F485CCBD8B95}">
      <dgm:prSet/>
      <dgm:spPr/>
      <dgm:t>
        <a:bodyPr/>
        <a:lstStyle/>
        <a:p>
          <a:endParaRPr lang="en-US"/>
        </a:p>
      </dgm:t>
    </dgm:pt>
    <dgm:pt modelId="{0861D377-5D10-40AB-8A9A-8C75BED8DDC2}" type="sibTrans" cxnId="{96AC34EE-306E-4B07-BC91-F485CCBD8B95}">
      <dgm:prSet/>
      <dgm:spPr/>
      <dgm:t>
        <a:bodyPr/>
        <a:lstStyle/>
        <a:p>
          <a:endParaRPr lang="en-US"/>
        </a:p>
      </dgm:t>
    </dgm:pt>
    <dgm:pt modelId="{5608EC17-106A-4AB6-9215-EB3804DB832C}">
      <dgm:prSet custT="1"/>
      <dgm:spPr/>
      <dgm:t>
        <a:bodyPr/>
        <a:lstStyle/>
        <a:p>
          <a:r>
            <a:rPr lang="en-US" sz="2800" dirty="0">
              <a:latin typeface="Times New Roman" panose="02020603050405020304" pitchFamily="18" charset="0"/>
              <a:cs typeface="Times New Roman" panose="02020603050405020304" pitchFamily="18" charset="0"/>
            </a:rPr>
            <a:t>It’s my fault</a:t>
          </a:r>
        </a:p>
      </dgm:t>
    </dgm:pt>
    <dgm:pt modelId="{CD6C3FB8-821C-41E4-97B3-9680E6B968DF}" type="parTrans" cxnId="{CAFDB27B-AFE2-445F-97E2-0DB578E5D1D2}">
      <dgm:prSet/>
      <dgm:spPr/>
      <dgm:t>
        <a:bodyPr/>
        <a:lstStyle/>
        <a:p>
          <a:endParaRPr lang="en-US"/>
        </a:p>
      </dgm:t>
    </dgm:pt>
    <dgm:pt modelId="{AB13E4C9-FB6E-4EDD-8542-A119F97A8919}" type="sibTrans" cxnId="{CAFDB27B-AFE2-445F-97E2-0DB578E5D1D2}">
      <dgm:prSet/>
      <dgm:spPr/>
      <dgm:t>
        <a:bodyPr/>
        <a:lstStyle/>
        <a:p>
          <a:endParaRPr lang="en-US"/>
        </a:p>
      </dgm:t>
    </dgm:pt>
    <dgm:pt modelId="{01A82BC1-3FF5-4698-85E4-B7174C61FC1A}">
      <dgm:prSet custT="1"/>
      <dgm:spPr/>
      <dgm:t>
        <a:bodyPr/>
        <a:lstStyle/>
        <a:p>
          <a:r>
            <a:rPr lang="en-US" sz="2800" dirty="0">
              <a:latin typeface="Times New Roman" panose="02020603050405020304" pitchFamily="18" charset="0"/>
              <a:cs typeface="Times New Roman" panose="02020603050405020304" pitchFamily="18" charset="0"/>
            </a:rPr>
            <a:t>I caused this</a:t>
          </a:r>
        </a:p>
      </dgm:t>
    </dgm:pt>
    <dgm:pt modelId="{EB6CC07F-11A7-4AB7-8722-379AA39687ED}" type="parTrans" cxnId="{ADE427DF-87F4-4C86-95F2-7250FF1E0EC1}">
      <dgm:prSet/>
      <dgm:spPr/>
      <dgm:t>
        <a:bodyPr/>
        <a:lstStyle/>
        <a:p>
          <a:endParaRPr lang="en-US"/>
        </a:p>
      </dgm:t>
    </dgm:pt>
    <dgm:pt modelId="{C70D590D-ADF4-462F-A765-D7802727C806}" type="sibTrans" cxnId="{ADE427DF-87F4-4C86-95F2-7250FF1E0EC1}">
      <dgm:prSet/>
      <dgm:spPr/>
      <dgm:t>
        <a:bodyPr/>
        <a:lstStyle/>
        <a:p>
          <a:endParaRPr lang="en-US"/>
        </a:p>
      </dgm:t>
    </dgm:pt>
    <dgm:pt modelId="{431631C5-0284-BF44-9D30-E6ECD5C5AAB0}" type="pres">
      <dgm:prSet presAssocID="{9BD284C0-0DE0-4863-8694-E2748D142130}" presName="diagram" presStyleCnt="0">
        <dgm:presLayoutVars>
          <dgm:dir/>
          <dgm:resizeHandles val="exact"/>
        </dgm:presLayoutVars>
      </dgm:prSet>
      <dgm:spPr/>
    </dgm:pt>
    <dgm:pt modelId="{B17FD55C-6668-0343-9C4B-2413409F8C14}" type="pres">
      <dgm:prSet presAssocID="{74745F17-07ED-4244-9D2C-CCD6E30302B6}" presName="node" presStyleLbl="node1" presStyleIdx="0" presStyleCnt="6">
        <dgm:presLayoutVars>
          <dgm:bulletEnabled val="1"/>
        </dgm:presLayoutVars>
      </dgm:prSet>
      <dgm:spPr/>
    </dgm:pt>
    <dgm:pt modelId="{F3A67D88-B952-8D45-B7C7-B1E7FE6E0889}" type="pres">
      <dgm:prSet presAssocID="{FBAB0470-E413-451F-B197-7C7084D1E02B}" presName="sibTrans" presStyleCnt="0"/>
      <dgm:spPr/>
    </dgm:pt>
    <dgm:pt modelId="{06D84233-37C5-DD4D-95C8-8C9716CAB2F9}" type="pres">
      <dgm:prSet presAssocID="{9C1DB642-42A2-40D6-BC47-E9EAE1C8D590}" presName="node" presStyleLbl="node1" presStyleIdx="1" presStyleCnt="6">
        <dgm:presLayoutVars>
          <dgm:bulletEnabled val="1"/>
        </dgm:presLayoutVars>
      </dgm:prSet>
      <dgm:spPr/>
    </dgm:pt>
    <dgm:pt modelId="{97BEB92E-39F6-B241-979A-DEB9639A5513}" type="pres">
      <dgm:prSet presAssocID="{5081F0C0-54AD-4020-9783-F5C8AD70B997}" presName="sibTrans" presStyleCnt="0"/>
      <dgm:spPr/>
    </dgm:pt>
    <dgm:pt modelId="{27C898B7-3617-394F-91F9-D5A91355DFB6}" type="pres">
      <dgm:prSet presAssocID="{4E7FE7CD-C63E-4BAA-9C17-BAD1A7307378}" presName="node" presStyleLbl="node1" presStyleIdx="2" presStyleCnt="6">
        <dgm:presLayoutVars>
          <dgm:bulletEnabled val="1"/>
        </dgm:presLayoutVars>
      </dgm:prSet>
      <dgm:spPr/>
    </dgm:pt>
    <dgm:pt modelId="{216B018F-FAD9-EA40-A064-38505EB1DFF3}" type="pres">
      <dgm:prSet presAssocID="{B78A4F99-0FD6-4E2A-93F8-40D946C81507}" presName="sibTrans" presStyleCnt="0"/>
      <dgm:spPr/>
    </dgm:pt>
    <dgm:pt modelId="{7FAA7F9D-49B4-914F-86D3-8DECAC56EA7F}" type="pres">
      <dgm:prSet presAssocID="{7CAA02DE-642A-4B9B-941E-4646F00AFC61}" presName="node" presStyleLbl="node1" presStyleIdx="3" presStyleCnt="6" custLinFactNeighborX="0">
        <dgm:presLayoutVars>
          <dgm:bulletEnabled val="1"/>
        </dgm:presLayoutVars>
      </dgm:prSet>
      <dgm:spPr/>
    </dgm:pt>
    <dgm:pt modelId="{B62DDF1B-2C2A-BA4B-B5E7-004D67183767}" type="pres">
      <dgm:prSet presAssocID="{0861D377-5D10-40AB-8A9A-8C75BED8DDC2}" presName="sibTrans" presStyleCnt="0"/>
      <dgm:spPr/>
    </dgm:pt>
    <dgm:pt modelId="{EF9008D3-47B3-2F4B-9719-5C1EF00A33CD}" type="pres">
      <dgm:prSet presAssocID="{5608EC17-106A-4AB6-9215-EB3804DB832C}" presName="node" presStyleLbl="node1" presStyleIdx="4" presStyleCnt="6">
        <dgm:presLayoutVars>
          <dgm:bulletEnabled val="1"/>
        </dgm:presLayoutVars>
      </dgm:prSet>
      <dgm:spPr/>
    </dgm:pt>
    <dgm:pt modelId="{39F4EE2D-5EE0-EC48-8DF5-5B042C7FA363}" type="pres">
      <dgm:prSet presAssocID="{AB13E4C9-FB6E-4EDD-8542-A119F97A8919}" presName="sibTrans" presStyleCnt="0"/>
      <dgm:spPr/>
    </dgm:pt>
    <dgm:pt modelId="{3588FFA1-CF46-F143-A2D0-A0D4A4A6E297}" type="pres">
      <dgm:prSet presAssocID="{01A82BC1-3FF5-4698-85E4-B7174C61FC1A}" presName="node" presStyleLbl="node1" presStyleIdx="5" presStyleCnt="6">
        <dgm:presLayoutVars>
          <dgm:bulletEnabled val="1"/>
        </dgm:presLayoutVars>
      </dgm:prSet>
      <dgm:spPr/>
    </dgm:pt>
  </dgm:ptLst>
  <dgm:cxnLst>
    <dgm:cxn modelId="{79929805-4B5A-7441-9F35-DD6940714C40}" type="presOf" srcId="{01A82BC1-3FF5-4698-85E4-B7174C61FC1A}" destId="{3588FFA1-CF46-F143-A2D0-A0D4A4A6E297}" srcOrd="0" destOrd="0" presId="urn:microsoft.com/office/officeart/2005/8/layout/default"/>
    <dgm:cxn modelId="{A6E0DC16-0F36-D649-ABBF-6081D1B2319D}" type="presOf" srcId="{74745F17-07ED-4244-9D2C-CCD6E30302B6}" destId="{B17FD55C-6668-0343-9C4B-2413409F8C14}" srcOrd="0" destOrd="0" presId="urn:microsoft.com/office/officeart/2005/8/layout/default"/>
    <dgm:cxn modelId="{2A5DA41C-A4C1-4D9C-940C-190476485E48}" srcId="{9BD284C0-0DE0-4863-8694-E2748D142130}" destId="{74745F17-07ED-4244-9D2C-CCD6E30302B6}" srcOrd="0" destOrd="0" parTransId="{4F64C583-9A7C-49A8-9C9F-6AFD73E77A94}" sibTransId="{FBAB0470-E413-451F-B197-7C7084D1E02B}"/>
    <dgm:cxn modelId="{F4267F33-6069-F347-ABF2-D750EF63C846}" type="presOf" srcId="{4E7FE7CD-C63E-4BAA-9C17-BAD1A7307378}" destId="{27C898B7-3617-394F-91F9-D5A91355DFB6}" srcOrd="0" destOrd="0" presId="urn:microsoft.com/office/officeart/2005/8/layout/default"/>
    <dgm:cxn modelId="{686A974F-A6ED-A44F-B665-5717FA23B982}" type="presOf" srcId="{5608EC17-106A-4AB6-9215-EB3804DB832C}" destId="{EF9008D3-47B3-2F4B-9719-5C1EF00A33CD}" srcOrd="0" destOrd="0" presId="urn:microsoft.com/office/officeart/2005/8/layout/default"/>
    <dgm:cxn modelId="{2B4AA46D-ABDE-8448-AFB5-EE8B3230AC74}" type="presOf" srcId="{9C1DB642-42A2-40D6-BC47-E9EAE1C8D590}" destId="{06D84233-37C5-DD4D-95C8-8C9716CAB2F9}" srcOrd="0" destOrd="0" presId="urn:microsoft.com/office/officeart/2005/8/layout/default"/>
    <dgm:cxn modelId="{CAFDB27B-AFE2-445F-97E2-0DB578E5D1D2}" srcId="{9BD284C0-0DE0-4863-8694-E2748D142130}" destId="{5608EC17-106A-4AB6-9215-EB3804DB832C}" srcOrd="4" destOrd="0" parTransId="{CD6C3FB8-821C-41E4-97B3-9680E6B968DF}" sibTransId="{AB13E4C9-FB6E-4EDD-8542-A119F97A8919}"/>
    <dgm:cxn modelId="{1DD92D8C-22E3-4821-A989-17EDDDAEBFA9}" srcId="{9BD284C0-0DE0-4863-8694-E2748D142130}" destId="{4E7FE7CD-C63E-4BAA-9C17-BAD1A7307378}" srcOrd="2" destOrd="0" parTransId="{0850DF7D-87EE-46CA-8601-B072ACB2E205}" sibTransId="{B78A4F99-0FD6-4E2A-93F8-40D946C81507}"/>
    <dgm:cxn modelId="{872265A3-8BB9-CE4E-815E-4D5C8451CA90}" type="presOf" srcId="{9BD284C0-0DE0-4863-8694-E2748D142130}" destId="{431631C5-0284-BF44-9D30-E6ECD5C5AAB0}" srcOrd="0" destOrd="0" presId="urn:microsoft.com/office/officeart/2005/8/layout/default"/>
    <dgm:cxn modelId="{B07A35D1-A3A7-451F-AF05-A4FB84FC8D2B}" srcId="{9BD284C0-0DE0-4863-8694-E2748D142130}" destId="{9C1DB642-42A2-40D6-BC47-E9EAE1C8D590}" srcOrd="1" destOrd="0" parTransId="{DA16D5F4-6809-42CB-BDBC-28C95175E2BD}" sibTransId="{5081F0C0-54AD-4020-9783-F5C8AD70B997}"/>
    <dgm:cxn modelId="{ADE427DF-87F4-4C86-95F2-7250FF1E0EC1}" srcId="{9BD284C0-0DE0-4863-8694-E2748D142130}" destId="{01A82BC1-3FF5-4698-85E4-B7174C61FC1A}" srcOrd="5" destOrd="0" parTransId="{EB6CC07F-11A7-4AB7-8722-379AA39687ED}" sibTransId="{C70D590D-ADF4-462F-A765-D7802727C806}"/>
    <dgm:cxn modelId="{AB08CBE4-F275-4D4B-B431-60E653709780}" type="presOf" srcId="{7CAA02DE-642A-4B9B-941E-4646F00AFC61}" destId="{7FAA7F9D-49B4-914F-86D3-8DECAC56EA7F}" srcOrd="0" destOrd="0" presId="urn:microsoft.com/office/officeart/2005/8/layout/default"/>
    <dgm:cxn modelId="{96AC34EE-306E-4B07-BC91-F485CCBD8B95}" srcId="{9BD284C0-0DE0-4863-8694-E2748D142130}" destId="{7CAA02DE-642A-4B9B-941E-4646F00AFC61}" srcOrd="3" destOrd="0" parTransId="{DCA5E3DA-22EC-48D0-8320-BD02F5EB28DE}" sibTransId="{0861D377-5D10-40AB-8A9A-8C75BED8DDC2}"/>
    <dgm:cxn modelId="{D45F00D3-4571-1F4C-90CE-0A0D45DE4691}" type="presParOf" srcId="{431631C5-0284-BF44-9D30-E6ECD5C5AAB0}" destId="{B17FD55C-6668-0343-9C4B-2413409F8C14}" srcOrd="0" destOrd="0" presId="urn:microsoft.com/office/officeart/2005/8/layout/default"/>
    <dgm:cxn modelId="{3D1484AC-57E5-8943-BD84-1C997341EF09}" type="presParOf" srcId="{431631C5-0284-BF44-9D30-E6ECD5C5AAB0}" destId="{F3A67D88-B952-8D45-B7C7-B1E7FE6E0889}" srcOrd="1" destOrd="0" presId="urn:microsoft.com/office/officeart/2005/8/layout/default"/>
    <dgm:cxn modelId="{270104B6-B06C-4F4A-B21F-5789C3DD5203}" type="presParOf" srcId="{431631C5-0284-BF44-9D30-E6ECD5C5AAB0}" destId="{06D84233-37C5-DD4D-95C8-8C9716CAB2F9}" srcOrd="2" destOrd="0" presId="urn:microsoft.com/office/officeart/2005/8/layout/default"/>
    <dgm:cxn modelId="{FE9B3E51-E432-7F4D-B675-4C0EA62014BC}" type="presParOf" srcId="{431631C5-0284-BF44-9D30-E6ECD5C5AAB0}" destId="{97BEB92E-39F6-B241-979A-DEB9639A5513}" srcOrd="3" destOrd="0" presId="urn:microsoft.com/office/officeart/2005/8/layout/default"/>
    <dgm:cxn modelId="{EA235ABD-A1D9-1A42-8CD7-A5ABA428A414}" type="presParOf" srcId="{431631C5-0284-BF44-9D30-E6ECD5C5AAB0}" destId="{27C898B7-3617-394F-91F9-D5A91355DFB6}" srcOrd="4" destOrd="0" presId="urn:microsoft.com/office/officeart/2005/8/layout/default"/>
    <dgm:cxn modelId="{8B0DF2FA-A789-3E4E-A6FB-3209C0126210}" type="presParOf" srcId="{431631C5-0284-BF44-9D30-E6ECD5C5AAB0}" destId="{216B018F-FAD9-EA40-A064-38505EB1DFF3}" srcOrd="5" destOrd="0" presId="urn:microsoft.com/office/officeart/2005/8/layout/default"/>
    <dgm:cxn modelId="{28B03DD0-C028-CF4B-B6D3-BFA041D8627F}" type="presParOf" srcId="{431631C5-0284-BF44-9D30-E6ECD5C5AAB0}" destId="{7FAA7F9D-49B4-914F-86D3-8DECAC56EA7F}" srcOrd="6" destOrd="0" presId="urn:microsoft.com/office/officeart/2005/8/layout/default"/>
    <dgm:cxn modelId="{9AC83741-A067-E44C-B5AB-9D92B2269027}" type="presParOf" srcId="{431631C5-0284-BF44-9D30-E6ECD5C5AAB0}" destId="{B62DDF1B-2C2A-BA4B-B5E7-004D67183767}" srcOrd="7" destOrd="0" presId="urn:microsoft.com/office/officeart/2005/8/layout/default"/>
    <dgm:cxn modelId="{A07EF7CE-43AA-E449-A3D5-0B949D75FF40}" type="presParOf" srcId="{431631C5-0284-BF44-9D30-E6ECD5C5AAB0}" destId="{EF9008D3-47B3-2F4B-9719-5C1EF00A33CD}" srcOrd="8" destOrd="0" presId="urn:microsoft.com/office/officeart/2005/8/layout/default"/>
    <dgm:cxn modelId="{B8C7F4D1-4691-A94F-A05C-FAED8DE9A574}" type="presParOf" srcId="{431631C5-0284-BF44-9D30-E6ECD5C5AAB0}" destId="{39F4EE2D-5EE0-EC48-8DF5-5B042C7FA363}" srcOrd="9" destOrd="0" presId="urn:microsoft.com/office/officeart/2005/8/layout/default"/>
    <dgm:cxn modelId="{223DA3E2-B4AA-AF44-90EB-EBCC1AA9265B}" type="presParOf" srcId="{431631C5-0284-BF44-9D30-E6ECD5C5AAB0}" destId="{3588FFA1-CF46-F143-A2D0-A0D4A4A6E297}"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789039-59C0-4EBC-8023-BD6752D2A44B}"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7C42E34-6925-4DE7-B1DE-4159A0D66774}">
      <dgm:prSet custT="1"/>
      <dgm:spPr/>
      <dgm:t>
        <a:bodyPr/>
        <a:lstStyle/>
        <a:p>
          <a:pPr>
            <a:defRPr cap="all"/>
          </a:pPr>
          <a:r>
            <a:rPr lang="en-US" sz="2000" dirty="0">
              <a:latin typeface="Times New Roman" panose="02020603050405020304" pitchFamily="18" charset="0"/>
              <a:cs typeface="Times New Roman" panose="02020603050405020304" pitchFamily="18" charset="0"/>
            </a:rPr>
            <a:t>Change </a:t>
          </a:r>
          <a:r>
            <a:rPr lang="en-US" sz="2000" dirty="0">
              <a:solidFill>
                <a:schemeClr val="tx1"/>
              </a:solidFill>
              <a:latin typeface="Times New Roman" panose="02020603050405020304" pitchFamily="18" charset="0"/>
              <a:cs typeface="Times New Roman" panose="02020603050405020304" pitchFamily="18" charset="0"/>
            </a:rPr>
            <a:t>requires </a:t>
          </a:r>
          <a:r>
            <a:rPr lang="en-US" sz="2000" b="1" dirty="0">
              <a:solidFill>
                <a:schemeClr val="tx1"/>
              </a:solidFill>
              <a:latin typeface="Times New Roman" panose="02020603050405020304" pitchFamily="18" charset="0"/>
              <a:cs typeface="Times New Roman" panose="02020603050405020304" pitchFamily="18" charset="0"/>
            </a:rPr>
            <a:t>intentional</a:t>
          </a:r>
          <a:r>
            <a:rPr lang="en-US" sz="2000" dirty="0">
              <a:solidFill>
                <a:schemeClr val="tx1"/>
              </a:solidFill>
              <a:latin typeface="Times New Roman" panose="02020603050405020304" pitchFamily="18" charset="0"/>
              <a:cs typeface="Times New Roman" panose="02020603050405020304" pitchFamily="18" charset="0"/>
            </a:rPr>
            <a:t> deliberate </a:t>
          </a:r>
          <a:r>
            <a:rPr lang="en-US" sz="2000" b="1" dirty="0">
              <a:solidFill>
                <a:schemeClr val="tx1"/>
              </a:solidFill>
              <a:latin typeface="Times New Roman" panose="02020603050405020304" pitchFamily="18" charset="0"/>
              <a:cs typeface="Times New Roman" panose="02020603050405020304" pitchFamily="18" charset="0"/>
            </a:rPr>
            <a:t>practice of new adaptive responses to shame states breaking procedurally learned patterns</a:t>
          </a:r>
          <a:endParaRPr lang="en-US" sz="2000" dirty="0">
            <a:solidFill>
              <a:schemeClr val="tx1"/>
            </a:solidFill>
            <a:latin typeface="Times New Roman" panose="02020603050405020304" pitchFamily="18" charset="0"/>
            <a:cs typeface="Times New Roman" panose="02020603050405020304" pitchFamily="18" charset="0"/>
          </a:endParaRPr>
        </a:p>
      </dgm:t>
    </dgm:pt>
    <dgm:pt modelId="{D79F3D92-C1A0-4E57-97A3-A84FF5B717F5}" type="parTrans" cxnId="{AD4332BF-36C3-4A9F-9851-EE4E9040D8EC}">
      <dgm:prSet/>
      <dgm:spPr/>
      <dgm:t>
        <a:bodyPr/>
        <a:lstStyle/>
        <a:p>
          <a:endParaRPr lang="en-US"/>
        </a:p>
      </dgm:t>
    </dgm:pt>
    <dgm:pt modelId="{898B0142-B81F-4BAA-9BB5-813CD1D97FEC}" type="sibTrans" cxnId="{AD4332BF-36C3-4A9F-9851-EE4E9040D8EC}">
      <dgm:prSet/>
      <dgm:spPr/>
      <dgm:t>
        <a:bodyPr/>
        <a:lstStyle/>
        <a:p>
          <a:endParaRPr lang="en-US"/>
        </a:p>
      </dgm:t>
    </dgm:pt>
    <dgm:pt modelId="{CABA2577-091E-44CD-A2B9-D05C37EAF468}">
      <dgm:prSet custT="1"/>
      <dgm:spPr/>
      <dgm:t>
        <a:bodyPr/>
        <a:lstStyle/>
        <a:p>
          <a:pPr>
            <a:defRPr cap="all"/>
          </a:pPr>
          <a:r>
            <a:rPr lang="en-US" sz="2000" b="1" dirty="0">
              <a:solidFill>
                <a:schemeClr val="tx1"/>
              </a:solidFill>
              <a:latin typeface="Times New Roman" panose="02020603050405020304" pitchFamily="18" charset="0"/>
              <a:cs typeface="Times New Roman" panose="02020603050405020304" pitchFamily="18" charset="0"/>
            </a:rPr>
            <a:t>Neuroplasticity requires focused attention</a:t>
          </a:r>
          <a:endParaRPr lang="en-US" sz="2000" dirty="0">
            <a:solidFill>
              <a:schemeClr val="tx1"/>
            </a:solidFill>
            <a:latin typeface="Times New Roman" panose="02020603050405020304" pitchFamily="18" charset="0"/>
            <a:cs typeface="Times New Roman" panose="02020603050405020304" pitchFamily="18" charset="0"/>
          </a:endParaRPr>
        </a:p>
      </dgm:t>
    </dgm:pt>
    <dgm:pt modelId="{0233C1EC-E4FC-415A-88A1-9DBF17B361AE}" type="parTrans" cxnId="{BC91006F-9F25-40F4-9E4F-6AA8A1C4D379}">
      <dgm:prSet/>
      <dgm:spPr/>
      <dgm:t>
        <a:bodyPr/>
        <a:lstStyle/>
        <a:p>
          <a:endParaRPr lang="en-US"/>
        </a:p>
      </dgm:t>
    </dgm:pt>
    <dgm:pt modelId="{BAE82686-114B-4C58-A073-7EEC4FCBAFA9}" type="sibTrans" cxnId="{BC91006F-9F25-40F4-9E4F-6AA8A1C4D379}">
      <dgm:prSet/>
      <dgm:spPr/>
      <dgm:t>
        <a:bodyPr/>
        <a:lstStyle/>
        <a:p>
          <a:endParaRPr lang="en-US"/>
        </a:p>
      </dgm:t>
    </dgm:pt>
    <dgm:pt modelId="{A3E1BD3A-3405-4F84-9FB1-1DD100581E93}">
      <dgm:prSet custT="1"/>
      <dgm:spPr/>
      <dgm:t>
        <a:bodyPr/>
        <a:lstStyle/>
        <a:p>
          <a:pPr>
            <a:defRPr cap="all"/>
          </a:pPr>
          <a:r>
            <a:rPr lang="en-US" sz="2800" b="1" dirty="0">
              <a:solidFill>
                <a:schemeClr val="tx1"/>
              </a:solidFill>
              <a:latin typeface="Times New Roman" panose="02020603050405020304" pitchFamily="18" charset="0"/>
              <a:cs typeface="Times New Roman" panose="02020603050405020304" pitchFamily="18" charset="0"/>
            </a:rPr>
            <a:t>Repetition</a:t>
          </a:r>
        </a:p>
      </dgm:t>
    </dgm:pt>
    <dgm:pt modelId="{08ED3FD0-ED36-4348-AD55-289268986CD5}" type="parTrans" cxnId="{E427592B-A11B-4378-A9E8-F008E65C5B3F}">
      <dgm:prSet/>
      <dgm:spPr/>
      <dgm:t>
        <a:bodyPr/>
        <a:lstStyle/>
        <a:p>
          <a:endParaRPr lang="en-US"/>
        </a:p>
      </dgm:t>
    </dgm:pt>
    <dgm:pt modelId="{6E46C4C4-39AB-4478-AC83-FBA4EBE3EFDF}" type="sibTrans" cxnId="{E427592B-A11B-4378-A9E8-F008E65C5B3F}">
      <dgm:prSet/>
      <dgm:spPr/>
      <dgm:t>
        <a:bodyPr/>
        <a:lstStyle/>
        <a:p>
          <a:endParaRPr lang="en-US"/>
        </a:p>
      </dgm:t>
    </dgm:pt>
    <dgm:pt modelId="{54E69D2F-45CF-4C06-875D-44A43E1CC480}">
      <dgm:prSet custT="1"/>
      <dgm:spPr/>
      <dgm:t>
        <a:bodyPr/>
        <a:lstStyle/>
        <a:p>
          <a:pPr>
            <a:defRPr cap="all"/>
          </a:pPr>
          <a:r>
            <a:rPr lang="en-US" sz="2100" dirty="0">
              <a:latin typeface="Times New Roman" panose="02020603050405020304" pitchFamily="18" charset="0"/>
              <a:cs typeface="Times New Roman" panose="02020603050405020304" pitchFamily="18" charset="0"/>
            </a:rPr>
            <a:t>Neuroplasticity is “induced” by changes in the amount and type of sensory stimuli reaching the brain </a:t>
          </a:r>
        </a:p>
        <a:p>
          <a:pPr>
            <a:defRPr cap="all"/>
          </a:pP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Schartz</a:t>
          </a:r>
          <a:r>
            <a:rPr lang="en-US" sz="1400" dirty="0">
              <a:latin typeface="Times New Roman" panose="02020603050405020304" pitchFamily="18" charset="0"/>
              <a:cs typeface="Times New Roman" panose="02020603050405020304" pitchFamily="18" charset="0"/>
            </a:rPr>
            <a:t> &amp; </a:t>
          </a:r>
          <a:r>
            <a:rPr lang="en-US" sz="1400" dirty="0" err="1">
              <a:latin typeface="Times New Roman" panose="02020603050405020304" pitchFamily="18" charset="0"/>
              <a:cs typeface="Times New Roman" panose="02020603050405020304" pitchFamily="18" charset="0"/>
            </a:rPr>
            <a:t>Begkey</a:t>
          </a:r>
          <a:r>
            <a:rPr lang="en-US" sz="1400" dirty="0">
              <a:latin typeface="Times New Roman" panose="02020603050405020304" pitchFamily="18" charset="0"/>
              <a:cs typeface="Times New Roman" panose="02020603050405020304" pitchFamily="18" charset="0"/>
            </a:rPr>
            <a:t>, 2002 p 16</a:t>
          </a:r>
          <a:r>
            <a:rPr lang="en-US" sz="1400" dirty="0"/>
            <a:t>)</a:t>
          </a:r>
        </a:p>
      </dgm:t>
    </dgm:pt>
    <dgm:pt modelId="{EB17CF7E-1C0E-4D25-85E4-17C753860966}" type="parTrans" cxnId="{407CA4E8-7094-4A5C-AC58-11882C98A0C8}">
      <dgm:prSet/>
      <dgm:spPr/>
      <dgm:t>
        <a:bodyPr/>
        <a:lstStyle/>
        <a:p>
          <a:endParaRPr lang="en-US"/>
        </a:p>
      </dgm:t>
    </dgm:pt>
    <dgm:pt modelId="{C368703A-0408-4A59-8904-D3BB71CA9EF0}" type="sibTrans" cxnId="{407CA4E8-7094-4A5C-AC58-11882C98A0C8}">
      <dgm:prSet/>
      <dgm:spPr/>
      <dgm:t>
        <a:bodyPr/>
        <a:lstStyle/>
        <a:p>
          <a:endParaRPr lang="en-US"/>
        </a:p>
      </dgm:t>
    </dgm:pt>
    <dgm:pt modelId="{15FF0BB8-BEC3-4824-94FC-9551438817A7}" type="pres">
      <dgm:prSet presAssocID="{B2789039-59C0-4EBC-8023-BD6752D2A44B}" presName="root" presStyleCnt="0">
        <dgm:presLayoutVars>
          <dgm:dir/>
          <dgm:resizeHandles val="exact"/>
        </dgm:presLayoutVars>
      </dgm:prSet>
      <dgm:spPr/>
    </dgm:pt>
    <dgm:pt modelId="{A71D76B3-7507-4B2A-8EFC-CB63A1C44590}" type="pres">
      <dgm:prSet presAssocID="{C7C42E34-6925-4DE7-B1DE-4159A0D66774}" presName="compNode" presStyleCnt="0"/>
      <dgm:spPr/>
    </dgm:pt>
    <dgm:pt modelId="{44CF95E3-D855-4DDA-B72B-3D4AE2293EC1}" type="pres">
      <dgm:prSet presAssocID="{C7C42E34-6925-4DE7-B1DE-4159A0D66774}" presName="iconBgRect" presStyleLbl="bgShp" presStyleIdx="0" presStyleCnt="4"/>
      <dgm:spPr/>
    </dgm:pt>
    <dgm:pt modelId="{45894951-80AC-46E3-AC24-3756EE8B449F}" type="pres">
      <dgm:prSet presAssocID="{C7C42E34-6925-4DE7-B1DE-4159A0D6677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60B827E-39D9-47B8-B43F-831D5A22D8BF}" type="pres">
      <dgm:prSet presAssocID="{C7C42E34-6925-4DE7-B1DE-4159A0D66774}" presName="spaceRect" presStyleCnt="0"/>
      <dgm:spPr/>
    </dgm:pt>
    <dgm:pt modelId="{ADA45B8B-370B-456B-A97A-0AE08F24F26B}" type="pres">
      <dgm:prSet presAssocID="{C7C42E34-6925-4DE7-B1DE-4159A0D66774}" presName="textRect" presStyleLbl="revTx" presStyleIdx="0" presStyleCnt="4" custScaleX="195238">
        <dgm:presLayoutVars>
          <dgm:chMax val="1"/>
          <dgm:chPref val="1"/>
        </dgm:presLayoutVars>
      </dgm:prSet>
      <dgm:spPr/>
    </dgm:pt>
    <dgm:pt modelId="{6F727255-142E-40FA-9E0F-6B512327F351}" type="pres">
      <dgm:prSet presAssocID="{898B0142-B81F-4BAA-9BB5-813CD1D97FEC}" presName="sibTrans" presStyleCnt="0"/>
      <dgm:spPr/>
    </dgm:pt>
    <dgm:pt modelId="{3B52C66F-0C2C-4946-A6E7-D1084ED2F02A}" type="pres">
      <dgm:prSet presAssocID="{CABA2577-091E-44CD-A2B9-D05C37EAF468}" presName="compNode" presStyleCnt="0"/>
      <dgm:spPr/>
    </dgm:pt>
    <dgm:pt modelId="{2DDA9DA2-99C1-4F24-B00B-364DF08C19D1}" type="pres">
      <dgm:prSet presAssocID="{CABA2577-091E-44CD-A2B9-D05C37EAF468}" presName="iconBgRect" presStyleLbl="bgShp" presStyleIdx="1" presStyleCnt="4"/>
      <dgm:spPr/>
    </dgm:pt>
    <dgm:pt modelId="{793A9780-DCCC-44AB-A1D9-91CC74F499F0}" type="pres">
      <dgm:prSet presAssocID="{CABA2577-091E-44CD-A2B9-D05C37EAF46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C5F99095-7074-4469-8449-382B0ED8B841}" type="pres">
      <dgm:prSet presAssocID="{CABA2577-091E-44CD-A2B9-D05C37EAF468}" presName="spaceRect" presStyleCnt="0"/>
      <dgm:spPr/>
    </dgm:pt>
    <dgm:pt modelId="{117136AC-5427-471C-B380-A901F3A26629}" type="pres">
      <dgm:prSet presAssocID="{CABA2577-091E-44CD-A2B9-D05C37EAF468}" presName="textRect" presStyleLbl="revTx" presStyleIdx="1" presStyleCnt="4" custScaleX="163931">
        <dgm:presLayoutVars>
          <dgm:chMax val="1"/>
          <dgm:chPref val="1"/>
        </dgm:presLayoutVars>
      </dgm:prSet>
      <dgm:spPr/>
    </dgm:pt>
    <dgm:pt modelId="{FDF078B1-7732-45B5-967F-05E7F6171731}" type="pres">
      <dgm:prSet presAssocID="{BAE82686-114B-4C58-A073-7EEC4FCBAFA9}" presName="sibTrans" presStyleCnt="0"/>
      <dgm:spPr/>
    </dgm:pt>
    <dgm:pt modelId="{3751CB20-8982-4E28-B014-C7D7009D9368}" type="pres">
      <dgm:prSet presAssocID="{A3E1BD3A-3405-4F84-9FB1-1DD100581E93}" presName="compNode" presStyleCnt="0"/>
      <dgm:spPr/>
    </dgm:pt>
    <dgm:pt modelId="{DF11D8B8-EB4F-4BE1-91A2-D3FDDBF021A6}" type="pres">
      <dgm:prSet presAssocID="{A3E1BD3A-3405-4F84-9FB1-1DD100581E93}" presName="iconBgRect" presStyleLbl="bgShp" presStyleIdx="2" presStyleCnt="4"/>
      <dgm:spPr/>
    </dgm:pt>
    <dgm:pt modelId="{B4ED69DD-5D84-4008-93D8-44A5E752F863}" type="pres">
      <dgm:prSet presAssocID="{A3E1BD3A-3405-4F84-9FB1-1DD100581E9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79A77224-EC83-42C9-9180-C977E8205574}" type="pres">
      <dgm:prSet presAssocID="{A3E1BD3A-3405-4F84-9FB1-1DD100581E93}" presName="spaceRect" presStyleCnt="0"/>
      <dgm:spPr/>
    </dgm:pt>
    <dgm:pt modelId="{833AE840-A9D6-4B01-A328-4AF990DE8987}" type="pres">
      <dgm:prSet presAssocID="{A3E1BD3A-3405-4F84-9FB1-1DD100581E93}" presName="textRect" presStyleLbl="revTx" presStyleIdx="2" presStyleCnt="4" custScaleX="137472" custScaleY="112650">
        <dgm:presLayoutVars>
          <dgm:chMax val="1"/>
          <dgm:chPref val="1"/>
        </dgm:presLayoutVars>
      </dgm:prSet>
      <dgm:spPr/>
    </dgm:pt>
    <dgm:pt modelId="{4BC4EF67-B373-43B9-AA96-BFB2E53B8488}" type="pres">
      <dgm:prSet presAssocID="{6E46C4C4-39AB-4478-AC83-FBA4EBE3EFDF}" presName="sibTrans" presStyleCnt="0"/>
      <dgm:spPr/>
    </dgm:pt>
    <dgm:pt modelId="{8195A175-A84B-4ECF-A3BB-23539DA00B43}" type="pres">
      <dgm:prSet presAssocID="{54E69D2F-45CF-4C06-875D-44A43E1CC480}" presName="compNode" presStyleCnt="0"/>
      <dgm:spPr/>
    </dgm:pt>
    <dgm:pt modelId="{33A7D648-7F34-41EE-8722-FD6006945D9A}" type="pres">
      <dgm:prSet presAssocID="{54E69D2F-45CF-4C06-875D-44A43E1CC480}" presName="iconBgRect" presStyleLbl="bgShp" presStyleIdx="3" presStyleCnt="4"/>
      <dgm:spPr/>
    </dgm:pt>
    <dgm:pt modelId="{4FC9FAE0-1CB2-416D-8235-9238C58B2E0B}" type="pres">
      <dgm:prSet presAssocID="{54E69D2F-45CF-4C06-875D-44A43E1CC4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a:ext>
      </dgm:extLst>
    </dgm:pt>
    <dgm:pt modelId="{C180710E-2681-445E-9BD1-95F00BE1C3DB}" type="pres">
      <dgm:prSet presAssocID="{54E69D2F-45CF-4C06-875D-44A43E1CC480}" presName="spaceRect" presStyleCnt="0"/>
      <dgm:spPr/>
    </dgm:pt>
    <dgm:pt modelId="{F011BEAF-C7A8-4363-BD64-C225E4B8123C}" type="pres">
      <dgm:prSet presAssocID="{54E69D2F-45CF-4C06-875D-44A43E1CC480}" presName="textRect" presStyleLbl="revTx" presStyleIdx="3" presStyleCnt="4" custScaleX="133639">
        <dgm:presLayoutVars>
          <dgm:chMax val="1"/>
          <dgm:chPref val="1"/>
        </dgm:presLayoutVars>
      </dgm:prSet>
      <dgm:spPr/>
    </dgm:pt>
  </dgm:ptLst>
  <dgm:cxnLst>
    <dgm:cxn modelId="{E427592B-A11B-4378-A9E8-F008E65C5B3F}" srcId="{B2789039-59C0-4EBC-8023-BD6752D2A44B}" destId="{A3E1BD3A-3405-4F84-9FB1-1DD100581E93}" srcOrd="2" destOrd="0" parTransId="{08ED3FD0-ED36-4348-AD55-289268986CD5}" sibTransId="{6E46C4C4-39AB-4478-AC83-FBA4EBE3EFDF}"/>
    <dgm:cxn modelId="{06B55034-3572-42EE-A183-BADDF26E9D73}" type="presOf" srcId="{CABA2577-091E-44CD-A2B9-D05C37EAF468}" destId="{117136AC-5427-471C-B380-A901F3A26629}" srcOrd="0" destOrd="0" presId="urn:microsoft.com/office/officeart/2018/5/layout/IconCircleLabelList"/>
    <dgm:cxn modelId="{BC91006F-9F25-40F4-9E4F-6AA8A1C4D379}" srcId="{B2789039-59C0-4EBC-8023-BD6752D2A44B}" destId="{CABA2577-091E-44CD-A2B9-D05C37EAF468}" srcOrd="1" destOrd="0" parTransId="{0233C1EC-E4FC-415A-88A1-9DBF17B361AE}" sibTransId="{BAE82686-114B-4C58-A073-7EEC4FCBAFA9}"/>
    <dgm:cxn modelId="{37D06B9A-FF15-4CF1-B65F-4E2F95B0547A}" type="presOf" srcId="{B2789039-59C0-4EBC-8023-BD6752D2A44B}" destId="{15FF0BB8-BEC3-4824-94FC-9551438817A7}" srcOrd="0" destOrd="0" presId="urn:microsoft.com/office/officeart/2018/5/layout/IconCircleLabelList"/>
    <dgm:cxn modelId="{AD4332BF-36C3-4A9F-9851-EE4E9040D8EC}" srcId="{B2789039-59C0-4EBC-8023-BD6752D2A44B}" destId="{C7C42E34-6925-4DE7-B1DE-4159A0D66774}" srcOrd="0" destOrd="0" parTransId="{D79F3D92-C1A0-4E57-97A3-A84FF5B717F5}" sibTransId="{898B0142-B81F-4BAA-9BB5-813CD1D97FEC}"/>
    <dgm:cxn modelId="{1B2F52D6-7A2C-4E45-AB6E-F2C65C55529F}" type="presOf" srcId="{A3E1BD3A-3405-4F84-9FB1-1DD100581E93}" destId="{833AE840-A9D6-4B01-A328-4AF990DE8987}" srcOrd="0" destOrd="0" presId="urn:microsoft.com/office/officeart/2018/5/layout/IconCircleLabelList"/>
    <dgm:cxn modelId="{407CA4E8-7094-4A5C-AC58-11882C98A0C8}" srcId="{B2789039-59C0-4EBC-8023-BD6752D2A44B}" destId="{54E69D2F-45CF-4C06-875D-44A43E1CC480}" srcOrd="3" destOrd="0" parTransId="{EB17CF7E-1C0E-4D25-85E4-17C753860966}" sibTransId="{C368703A-0408-4A59-8904-D3BB71CA9EF0}"/>
    <dgm:cxn modelId="{339F08F5-0678-4583-AC04-8C5D7ED8FF98}" type="presOf" srcId="{54E69D2F-45CF-4C06-875D-44A43E1CC480}" destId="{F011BEAF-C7A8-4363-BD64-C225E4B8123C}" srcOrd="0" destOrd="0" presId="urn:microsoft.com/office/officeart/2018/5/layout/IconCircleLabelList"/>
    <dgm:cxn modelId="{43788EF9-6C5E-410C-BBE6-430E9BC4E331}" type="presOf" srcId="{C7C42E34-6925-4DE7-B1DE-4159A0D66774}" destId="{ADA45B8B-370B-456B-A97A-0AE08F24F26B}" srcOrd="0" destOrd="0" presId="urn:microsoft.com/office/officeart/2018/5/layout/IconCircleLabelList"/>
    <dgm:cxn modelId="{DD959588-6632-4C9F-8EC5-19B34E08A179}" type="presParOf" srcId="{15FF0BB8-BEC3-4824-94FC-9551438817A7}" destId="{A71D76B3-7507-4B2A-8EFC-CB63A1C44590}" srcOrd="0" destOrd="0" presId="urn:microsoft.com/office/officeart/2018/5/layout/IconCircleLabelList"/>
    <dgm:cxn modelId="{F9C740AF-8C72-4438-9C49-0A0B85FD51C5}" type="presParOf" srcId="{A71D76B3-7507-4B2A-8EFC-CB63A1C44590}" destId="{44CF95E3-D855-4DDA-B72B-3D4AE2293EC1}" srcOrd="0" destOrd="0" presId="urn:microsoft.com/office/officeart/2018/5/layout/IconCircleLabelList"/>
    <dgm:cxn modelId="{8DFDCB37-082E-4ABD-908D-BAD12A40E9CB}" type="presParOf" srcId="{A71D76B3-7507-4B2A-8EFC-CB63A1C44590}" destId="{45894951-80AC-46E3-AC24-3756EE8B449F}" srcOrd="1" destOrd="0" presId="urn:microsoft.com/office/officeart/2018/5/layout/IconCircleLabelList"/>
    <dgm:cxn modelId="{043D25ED-7360-4DFC-A482-7379C41F9D9B}" type="presParOf" srcId="{A71D76B3-7507-4B2A-8EFC-CB63A1C44590}" destId="{360B827E-39D9-47B8-B43F-831D5A22D8BF}" srcOrd="2" destOrd="0" presId="urn:microsoft.com/office/officeart/2018/5/layout/IconCircleLabelList"/>
    <dgm:cxn modelId="{B568A229-79B0-4644-92A6-427FCABE222C}" type="presParOf" srcId="{A71D76B3-7507-4B2A-8EFC-CB63A1C44590}" destId="{ADA45B8B-370B-456B-A97A-0AE08F24F26B}" srcOrd="3" destOrd="0" presId="urn:microsoft.com/office/officeart/2018/5/layout/IconCircleLabelList"/>
    <dgm:cxn modelId="{61809AB7-1A51-42A6-9452-03D0E726AC78}" type="presParOf" srcId="{15FF0BB8-BEC3-4824-94FC-9551438817A7}" destId="{6F727255-142E-40FA-9E0F-6B512327F351}" srcOrd="1" destOrd="0" presId="urn:microsoft.com/office/officeart/2018/5/layout/IconCircleLabelList"/>
    <dgm:cxn modelId="{5DD23C9F-C9B8-4DB1-947D-4A461AF82D08}" type="presParOf" srcId="{15FF0BB8-BEC3-4824-94FC-9551438817A7}" destId="{3B52C66F-0C2C-4946-A6E7-D1084ED2F02A}" srcOrd="2" destOrd="0" presId="urn:microsoft.com/office/officeart/2018/5/layout/IconCircleLabelList"/>
    <dgm:cxn modelId="{1042A814-BBDA-42C5-B079-F6137C12AE87}" type="presParOf" srcId="{3B52C66F-0C2C-4946-A6E7-D1084ED2F02A}" destId="{2DDA9DA2-99C1-4F24-B00B-364DF08C19D1}" srcOrd="0" destOrd="0" presId="urn:microsoft.com/office/officeart/2018/5/layout/IconCircleLabelList"/>
    <dgm:cxn modelId="{F6B3933F-72F4-46B7-A472-DCFA0491C37F}" type="presParOf" srcId="{3B52C66F-0C2C-4946-A6E7-D1084ED2F02A}" destId="{793A9780-DCCC-44AB-A1D9-91CC74F499F0}" srcOrd="1" destOrd="0" presId="urn:microsoft.com/office/officeart/2018/5/layout/IconCircleLabelList"/>
    <dgm:cxn modelId="{F9A4112D-3E30-4695-A73D-45351A3DB214}" type="presParOf" srcId="{3B52C66F-0C2C-4946-A6E7-D1084ED2F02A}" destId="{C5F99095-7074-4469-8449-382B0ED8B841}" srcOrd="2" destOrd="0" presId="urn:microsoft.com/office/officeart/2018/5/layout/IconCircleLabelList"/>
    <dgm:cxn modelId="{C270B513-359C-46EE-9AD1-0BA8B912FB43}" type="presParOf" srcId="{3B52C66F-0C2C-4946-A6E7-D1084ED2F02A}" destId="{117136AC-5427-471C-B380-A901F3A26629}" srcOrd="3" destOrd="0" presId="urn:microsoft.com/office/officeart/2018/5/layout/IconCircleLabelList"/>
    <dgm:cxn modelId="{79E616A9-F67A-4F5F-BE41-FFA85D3456B6}" type="presParOf" srcId="{15FF0BB8-BEC3-4824-94FC-9551438817A7}" destId="{FDF078B1-7732-45B5-967F-05E7F6171731}" srcOrd="3" destOrd="0" presId="urn:microsoft.com/office/officeart/2018/5/layout/IconCircleLabelList"/>
    <dgm:cxn modelId="{12211C86-941B-4534-ABC4-711ECAB668BF}" type="presParOf" srcId="{15FF0BB8-BEC3-4824-94FC-9551438817A7}" destId="{3751CB20-8982-4E28-B014-C7D7009D9368}" srcOrd="4" destOrd="0" presId="urn:microsoft.com/office/officeart/2018/5/layout/IconCircleLabelList"/>
    <dgm:cxn modelId="{846450BB-31CE-4332-9516-33D953073F0D}" type="presParOf" srcId="{3751CB20-8982-4E28-B014-C7D7009D9368}" destId="{DF11D8B8-EB4F-4BE1-91A2-D3FDDBF021A6}" srcOrd="0" destOrd="0" presId="urn:microsoft.com/office/officeart/2018/5/layout/IconCircleLabelList"/>
    <dgm:cxn modelId="{38B79866-7C9B-4BCE-81DC-3ADA8097F9B3}" type="presParOf" srcId="{3751CB20-8982-4E28-B014-C7D7009D9368}" destId="{B4ED69DD-5D84-4008-93D8-44A5E752F863}" srcOrd="1" destOrd="0" presId="urn:microsoft.com/office/officeart/2018/5/layout/IconCircleLabelList"/>
    <dgm:cxn modelId="{85D5A433-ED72-4A0E-B419-BDCAEA4A4D32}" type="presParOf" srcId="{3751CB20-8982-4E28-B014-C7D7009D9368}" destId="{79A77224-EC83-42C9-9180-C977E8205574}" srcOrd="2" destOrd="0" presId="urn:microsoft.com/office/officeart/2018/5/layout/IconCircleLabelList"/>
    <dgm:cxn modelId="{B07F82FA-492A-4823-BF03-6980C774ECAD}" type="presParOf" srcId="{3751CB20-8982-4E28-B014-C7D7009D9368}" destId="{833AE840-A9D6-4B01-A328-4AF990DE8987}" srcOrd="3" destOrd="0" presId="urn:microsoft.com/office/officeart/2018/5/layout/IconCircleLabelList"/>
    <dgm:cxn modelId="{386AC834-31E0-4E1C-8361-8882C9DD4308}" type="presParOf" srcId="{15FF0BB8-BEC3-4824-94FC-9551438817A7}" destId="{4BC4EF67-B373-43B9-AA96-BFB2E53B8488}" srcOrd="5" destOrd="0" presId="urn:microsoft.com/office/officeart/2018/5/layout/IconCircleLabelList"/>
    <dgm:cxn modelId="{15060D07-9988-4646-90F7-F8CE3318D3B9}" type="presParOf" srcId="{15FF0BB8-BEC3-4824-94FC-9551438817A7}" destId="{8195A175-A84B-4ECF-A3BB-23539DA00B43}" srcOrd="6" destOrd="0" presId="urn:microsoft.com/office/officeart/2018/5/layout/IconCircleLabelList"/>
    <dgm:cxn modelId="{F5CA4F3B-B743-48D4-8FA7-1EBF2D31D65D}" type="presParOf" srcId="{8195A175-A84B-4ECF-A3BB-23539DA00B43}" destId="{33A7D648-7F34-41EE-8722-FD6006945D9A}" srcOrd="0" destOrd="0" presId="urn:microsoft.com/office/officeart/2018/5/layout/IconCircleLabelList"/>
    <dgm:cxn modelId="{BEB91201-0386-44B1-A0C6-893F7664FEA3}" type="presParOf" srcId="{8195A175-A84B-4ECF-A3BB-23539DA00B43}" destId="{4FC9FAE0-1CB2-416D-8235-9238C58B2E0B}" srcOrd="1" destOrd="0" presId="urn:microsoft.com/office/officeart/2018/5/layout/IconCircleLabelList"/>
    <dgm:cxn modelId="{03C2FA44-7994-42AE-A211-F4680727BF2B}" type="presParOf" srcId="{8195A175-A84B-4ECF-A3BB-23539DA00B43}" destId="{C180710E-2681-445E-9BD1-95F00BE1C3DB}" srcOrd="2" destOrd="0" presId="urn:microsoft.com/office/officeart/2018/5/layout/IconCircleLabelList"/>
    <dgm:cxn modelId="{0FD3514A-0AF5-4A37-B101-F7D368E92C1B}" type="presParOf" srcId="{8195A175-A84B-4ECF-A3BB-23539DA00B43}" destId="{F011BEAF-C7A8-4363-BD64-C225E4B8123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B8F477-5494-0A43-A87F-45739E023180}" type="doc">
      <dgm:prSet loTypeId="urn:microsoft.com/office/officeart/2005/8/layout/list1" loCatId="list" qsTypeId="urn:microsoft.com/office/officeart/2005/8/quickstyle/simple4" qsCatId="simple" csTypeId="urn:microsoft.com/office/officeart/2005/8/colors/accent6_2" csCatId="accent6" phldr="1"/>
      <dgm:spPr/>
      <dgm:t>
        <a:bodyPr/>
        <a:lstStyle/>
        <a:p>
          <a:endParaRPr lang="en-US"/>
        </a:p>
      </dgm:t>
    </dgm:pt>
    <dgm:pt modelId="{72BC0328-AFE7-7C49-BA19-A51B7457C636}">
      <dgm:prSet custT="1"/>
      <dgm:spPr/>
      <dgm:t>
        <a:bodyPr/>
        <a:lstStyle/>
        <a:p>
          <a:pPr rtl="0"/>
          <a:r>
            <a:rPr lang="en-US" sz="3200" b="1" dirty="0">
              <a:solidFill>
                <a:schemeClr val="tx1"/>
              </a:solidFill>
              <a:latin typeface="Times New Roman" panose="02020603050405020304" pitchFamily="18" charset="0"/>
              <a:cs typeface="Times New Roman" panose="02020603050405020304" pitchFamily="18" charset="0"/>
            </a:rPr>
            <a:t>EXISTENTIAL SHATTERING </a:t>
          </a:r>
        </a:p>
      </dgm:t>
    </dgm:pt>
    <dgm:pt modelId="{9639E599-DC8C-584E-B7A8-A1B3F6D3AB32}" type="parTrans" cxnId="{EB1B4807-C0CF-6141-8451-9621B0B9569A}">
      <dgm:prSet/>
      <dgm:spPr/>
      <dgm:t>
        <a:bodyPr/>
        <a:lstStyle/>
        <a:p>
          <a:endParaRPr lang="en-US"/>
        </a:p>
      </dgm:t>
    </dgm:pt>
    <dgm:pt modelId="{B37ADE0B-479B-A548-BA9C-905060E117F3}" type="sibTrans" cxnId="{EB1B4807-C0CF-6141-8451-9621B0B9569A}">
      <dgm:prSet/>
      <dgm:spPr/>
      <dgm:t>
        <a:bodyPr/>
        <a:lstStyle/>
        <a:p>
          <a:endParaRPr lang="en-US"/>
        </a:p>
      </dgm:t>
    </dgm:pt>
    <dgm:pt modelId="{2B4AF4C8-C604-4E45-98C7-25790AC69720}">
      <dgm:prSet/>
      <dgm:spPr/>
      <dgm:t>
        <a:bodyPr/>
        <a:lstStyle/>
        <a:p>
          <a:pPr rtl="0"/>
          <a:r>
            <a:rPr lang="en-US">
              <a:latin typeface="Times New Roman" panose="02020603050405020304" pitchFamily="18" charset="0"/>
              <a:cs typeface="Times New Roman" panose="02020603050405020304" pitchFamily="18" charset="0"/>
            </a:rPr>
            <a:t>NOTHING IS SAFE</a:t>
          </a:r>
        </a:p>
      </dgm:t>
    </dgm:pt>
    <dgm:pt modelId="{C20690E3-E5A3-634A-A566-2D62DC613352}" type="parTrans" cxnId="{3EC791EC-DAF7-F44E-9286-35E4A507B082}">
      <dgm:prSet/>
      <dgm:spPr/>
      <dgm:t>
        <a:bodyPr/>
        <a:lstStyle/>
        <a:p>
          <a:endParaRPr lang="en-US"/>
        </a:p>
      </dgm:t>
    </dgm:pt>
    <dgm:pt modelId="{F8FD8FC5-4F19-5441-B3CD-67023491613E}" type="sibTrans" cxnId="{3EC791EC-DAF7-F44E-9286-35E4A507B082}">
      <dgm:prSet/>
      <dgm:spPr/>
      <dgm:t>
        <a:bodyPr/>
        <a:lstStyle/>
        <a:p>
          <a:endParaRPr lang="en-US"/>
        </a:p>
      </dgm:t>
    </dgm:pt>
    <dgm:pt modelId="{B626B252-724E-554B-92D2-DC569375751E}">
      <dgm:prSet/>
      <dgm:spPr/>
      <dgm:t>
        <a:bodyPr/>
        <a:lstStyle/>
        <a:p>
          <a:pPr rtl="0"/>
          <a:r>
            <a:rPr lang="en-US">
              <a:latin typeface="Times New Roman" panose="02020603050405020304" pitchFamily="18" charset="0"/>
              <a:cs typeface="Times New Roman" panose="02020603050405020304" pitchFamily="18" charset="0"/>
            </a:rPr>
            <a:t>GOD IS UNTRUSTWORTHY</a:t>
          </a:r>
        </a:p>
      </dgm:t>
    </dgm:pt>
    <dgm:pt modelId="{86445DCB-7486-8149-BACA-5C25D4BAA067}" type="sibTrans" cxnId="{A7915941-C194-EA4B-B735-34AC8F6CE607}">
      <dgm:prSet/>
      <dgm:spPr/>
      <dgm:t>
        <a:bodyPr/>
        <a:lstStyle/>
        <a:p>
          <a:endParaRPr lang="en-US"/>
        </a:p>
      </dgm:t>
    </dgm:pt>
    <dgm:pt modelId="{4BF0DBBF-4BAC-5A4D-816C-5CB50AA8A6D1}" type="parTrans" cxnId="{A7915941-C194-EA4B-B735-34AC8F6CE607}">
      <dgm:prSet/>
      <dgm:spPr/>
      <dgm:t>
        <a:bodyPr/>
        <a:lstStyle/>
        <a:p>
          <a:endParaRPr lang="en-US"/>
        </a:p>
      </dgm:t>
    </dgm:pt>
    <dgm:pt modelId="{93789DFC-1DCB-A446-96D9-9F3864EEFC6D}">
      <dgm:prSet/>
      <dgm:spPr/>
      <dgm:t>
        <a:bodyPr/>
        <a:lstStyle/>
        <a:p>
          <a:pPr rtl="0"/>
          <a:r>
            <a:rPr lang="en-US">
              <a:latin typeface="Times New Roman" panose="02020603050405020304" pitchFamily="18" charset="0"/>
              <a:cs typeface="Times New Roman" panose="02020603050405020304" pitchFamily="18" charset="0"/>
            </a:rPr>
            <a:t>LIFE IS UNPREDICTABLE</a:t>
          </a:r>
        </a:p>
      </dgm:t>
    </dgm:pt>
    <dgm:pt modelId="{A51AB095-2302-7E4F-8BE7-77AAE6675284}" type="sibTrans" cxnId="{410AFCA7-D55C-BC48-9919-944BB9791470}">
      <dgm:prSet/>
      <dgm:spPr/>
      <dgm:t>
        <a:bodyPr/>
        <a:lstStyle/>
        <a:p>
          <a:endParaRPr lang="en-US"/>
        </a:p>
      </dgm:t>
    </dgm:pt>
    <dgm:pt modelId="{2AF26D67-DD64-F541-8DFC-B8916D26EFE8}" type="parTrans" cxnId="{410AFCA7-D55C-BC48-9919-944BB9791470}">
      <dgm:prSet/>
      <dgm:spPr/>
      <dgm:t>
        <a:bodyPr/>
        <a:lstStyle/>
        <a:p>
          <a:endParaRPr lang="en-US"/>
        </a:p>
      </dgm:t>
    </dgm:pt>
    <dgm:pt modelId="{04379BFF-3951-174D-A157-7980249E2439}" type="pres">
      <dgm:prSet presAssocID="{70B8F477-5494-0A43-A87F-45739E023180}" presName="linear" presStyleCnt="0">
        <dgm:presLayoutVars>
          <dgm:dir/>
          <dgm:animLvl val="lvl"/>
          <dgm:resizeHandles val="exact"/>
        </dgm:presLayoutVars>
      </dgm:prSet>
      <dgm:spPr/>
    </dgm:pt>
    <dgm:pt modelId="{DB86F7D9-D796-9544-9B3C-382FEFECB28D}" type="pres">
      <dgm:prSet presAssocID="{72BC0328-AFE7-7C49-BA19-A51B7457C636}" presName="parentLin" presStyleCnt="0"/>
      <dgm:spPr/>
    </dgm:pt>
    <dgm:pt modelId="{35D8AD5A-032B-F84C-B233-F93DBD4BFE33}" type="pres">
      <dgm:prSet presAssocID="{72BC0328-AFE7-7C49-BA19-A51B7457C636}" presName="parentLeftMargin" presStyleLbl="node1" presStyleIdx="0" presStyleCnt="4"/>
      <dgm:spPr/>
    </dgm:pt>
    <dgm:pt modelId="{D1EB7E63-97DD-244C-A9EA-6C2DE19E7CDE}" type="pres">
      <dgm:prSet presAssocID="{72BC0328-AFE7-7C49-BA19-A51B7457C636}" presName="parentText" presStyleLbl="node1" presStyleIdx="0" presStyleCnt="4" custScaleX="150037" custScaleY="173137">
        <dgm:presLayoutVars>
          <dgm:chMax val="0"/>
          <dgm:bulletEnabled val="1"/>
        </dgm:presLayoutVars>
      </dgm:prSet>
      <dgm:spPr/>
    </dgm:pt>
    <dgm:pt modelId="{2D653420-4C8F-F14D-8028-EC5B09470B7B}" type="pres">
      <dgm:prSet presAssocID="{72BC0328-AFE7-7C49-BA19-A51B7457C636}" presName="negativeSpace" presStyleCnt="0"/>
      <dgm:spPr/>
    </dgm:pt>
    <dgm:pt modelId="{F3063E2B-8911-C847-977A-4FFC32B19A37}" type="pres">
      <dgm:prSet presAssocID="{72BC0328-AFE7-7C49-BA19-A51B7457C636}" presName="childText" presStyleLbl="conFgAcc1" presStyleIdx="0" presStyleCnt="4">
        <dgm:presLayoutVars>
          <dgm:bulletEnabled val="1"/>
        </dgm:presLayoutVars>
      </dgm:prSet>
      <dgm:spPr/>
    </dgm:pt>
    <dgm:pt modelId="{61623E6C-9958-7246-8D1A-CB7344D100BF}" type="pres">
      <dgm:prSet presAssocID="{B37ADE0B-479B-A548-BA9C-905060E117F3}" presName="spaceBetweenRectangles" presStyleCnt="0"/>
      <dgm:spPr/>
    </dgm:pt>
    <dgm:pt modelId="{F8AD23C1-51A5-EB40-AD25-33427C94011A}" type="pres">
      <dgm:prSet presAssocID="{2B4AF4C8-C604-4E45-98C7-25790AC69720}" presName="parentLin" presStyleCnt="0"/>
      <dgm:spPr/>
    </dgm:pt>
    <dgm:pt modelId="{BFABE15C-D9E0-FD43-A2A1-2DD52EDEE38B}" type="pres">
      <dgm:prSet presAssocID="{2B4AF4C8-C604-4E45-98C7-25790AC69720}" presName="parentLeftMargin" presStyleLbl="node1" presStyleIdx="0" presStyleCnt="4"/>
      <dgm:spPr/>
    </dgm:pt>
    <dgm:pt modelId="{562EA35D-2AE7-254E-A46C-D5CE02E38E81}" type="pres">
      <dgm:prSet presAssocID="{2B4AF4C8-C604-4E45-98C7-25790AC69720}" presName="parentText" presStyleLbl="node1" presStyleIdx="1" presStyleCnt="4">
        <dgm:presLayoutVars>
          <dgm:chMax val="0"/>
          <dgm:bulletEnabled val="1"/>
        </dgm:presLayoutVars>
      </dgm:prSet>
      <dgm:spPr/>
    </dgm:pt>
    <dgm:pt modelId="{1B386B68-26A9-0745-9BA5-C1CBAAE57307}" type="pres">
      <dgm:prSet presAssocID="{2B4AF4C8-C604-4E45-98C7-25790AC69720}" presName="negativeSpace" presStyleCnt="0"/>
      <dgm:spPr/>
    </dgm:pt>
    <dgm:pt modelId="{6CB386E6-06F7-524C-9AA8-8BED6FAAD1BF}" type="pres">
      <dgm:prSet presAssocID="{2B4AF4C8-C604-4E45-98C7-25790AC69720}" presName="childText" presStyleLbl="conFgAcc1" presStyleIdx="1" presStyleCnt="4">
        <dgm:presLayoutVars>
          <dgm:bulletEnabled val="1"/>
        </dgm:presLayoutVars>
      </dgm:prSet>
      <dgm:spPr/>
    </dgm:pt>
    <dgm:pt modelId="{0C13C94F-03BF-7B4C-ABB8-2AC904A82ACF}" type="pres">
      <dgm:prSet presAssocID="{F8FD8FC5-4F19-5441-B3CD-67023491613E}" presName="spaceBetweenRectangles" presStyleCnt="0"/>
      <dgm:spPr/>
    </dgm:pt>
    <dgm:pt modelId="{1F94FE5C-5A07-0E43-8738-EA84059381CF}" type="pres">
      <dgm:prSet presAssocID="{93789DFC-1DCB-A446-96D9-9F3864EEFC6D}" presName="parentLin" presStyleCnt="0"/>
      <dgm:spPr/>
    </dgm:pt>
    <dgm:pt modelId="{4BA81B5C-4BBF-2440-AAC7-75A43BB1BE32}" type="pres">
      <dgm:prSet presAssocID="{93789DFC-1DCB-A446-96D9-9F3864EEFC6D}" presName="parentLeftMargin" presStyleLbl="node1" presStyleIdx="1" presStyleCnt="4"/>
      <dgm:spPr/>
    </dgm:pt>
    <dgm:pt modelId="{5D41B73D-9306-1346-BF7A-03224DF473AE}" type="pres">
      <dgm:prSet presAssocID="{93789DFC-1DCB-A446-96D9-9F3864EEFC6D}" presName="parentText" presStyleLbl="node1" presStyleIdx="2" presStyleCnt="4">
        <dgm:presLayoutVars>
          <dgm:chMax val="0"/>
          <dgm:bulletEnabled val="1"/>
        </dgm:presLayoutVars>
      </dgm:prSet>
      <dgm:spPr/>
    </dgm:pt>
    <dgm:pt modelId="{BEA7B58D-FABB-6348-9505-667232AD05F1}" type="pres">
      <dgm:prSet presAssocID="{93789DFC-1DCB-A446-96D9-9F3864EEFC6D}" presName="negativeSpace" presStyleCnt="0"/>
      <dgm:spPr/>
    </dgm:pt>
    <dgm:pt modelId="{99785A9F-DEF9-BE4E-870E-8AF5EA8D77D3}" type="pres">
      <dgm:prSet presAssocID="{93789DFC-1DCB-A446-96D9-9F3864EEFC6D}" presName="childText" presStyleLbl="conFgAcc1" presStyleIdx="2" presStyleCnt="4">
        <dgm:presLayoutVars>
          <dgm:bulletEnabled val="1"/>
        </dgm:presLayoutVars>
      </dgm:prSet>
      <dgm:spPr/>
    </dgm:pt>
    <dgm:pt modelId="{2FF694E5-0D36-F94A-813D-B455E7861FAF}" type="pres">
      <dgm:prSet presAssocID="{A51AB095-2302-7E4F-8BE7-77AAE6675284}" presName="spaceBetweenRectangles" presStyleCnt="0"/>
      <dgm:spPr/>
    </dgm:pt>
    <dgm:pt modelId="{E3FFF69B-2698-EA4D-A4C2-D0E910E265DC}" type="pres">
      <dgm:prSet presAssocID="{B626B252-724E-554B-92D2-DC569375751E}" presName="parentLin" presStyleCnt="0"/>
      <dgm:spPr/>
    </dgm:pt>
    <dgm:pt modelId="{B6179E16-F896-D248-B7AF-931D55C6863A}" type="pres">
      <dgm:prSet presAssocID="{B626B252-724E-554B-92D2-DC569375751E}" presName="parentLeftMargin" presStyleLbl="node1" presStyleIdx="2" presStyleCnt="4"/>
      <dgm:spPr/>
    </dgm:pt>
    <dgm:pt modelId="{640B05D7-DE9E-EA41-8ACE-840B5307E616}" type="pres">
      <dgm:prSet presAssocID="{B626B252-724E-554B-92D2-DC569375751E}" presName="parentText" presStyleLbl="node1" presStyleIdx="3" presStyleCnt="4">
        <dgm:presLayoutVars>
          <dgm:chMax val="0"/>
          <dgm:bulletEnabled val="1"/>
        </dgm:presLayoutVars>
      </dgm:prSet>
      <dgm:spPr/>
    </dgm:pt>
    <dgm:pt modelId="{9E812495-6694-3144-8C51-80926CCD5D5B}" type="pres">
      <dgm:prSet presAssocID="{B626B252-724E-554B-92D2-DC569375751E}" presName="negativeSpace" presStyleCnt="0"/>
      <dgm:spPr/>
    </dgm:pt>
    <dgm:pt modelId="{653B305C-B37E-6E4D-B466-4D6D5C11E2B8}" type="pres">
      <dgm:prSet presAssocID="{B626B252-724E-554B-92D2-DC569375751E}" presName="childText" presStyleLbl="conFgAcc1" presStyleIdx="3" presStyleCnt="4">
        <dgm:presLayoutVars>
          <dgm:bulletEnabled val="1"/>
        </dgm:presLayoutVars>
      </dgm:prSet>
      <dgm:spPr/>
    </dgm:pt>
  </dgm:ptLst>
  <dgm:cxnLst>
    <dgm:cxn modelId="{EB1B4807-C0CF-6141-8451-9621B0B9569A}" srcId="{70B8F477-5494-0A43-A87F-45739E023180}" destId="{72BC0328-AFE7-7C49-BA19-A51B7457C636}" srcOrd="0" destOrd="0" parTransId="{9639E599-DC8C-584E-B7A8-A1B3F6D3AB32}" sibTransId="{B37ADE0B-479B-A548-BA9C-905060E117F3}"/>
    <dgm:cxn modelId="{69E40A1A-BD50-0148-AC35-A1BE1CD348B6}" type="presOf" srcId="{93789DFC-1DCB-A446-96D9-9F3864EEFC6D}" destId="{5D41B73D-9306-1346-BF7A-03224DF473AE}" srcOrd="1" destOrd="0" presId="urn:microsoft.com/office/officeart/2005/8/layout/list1"/>
    <dgm:cxn modelId="{065AE427-DC99-6740-ADCE-62311A4301EC}" type="presOf" srcId="{70B8F477-5494-0A43-A87F-45739E023180}" destId="{04379BFF-3951-174D-A157-7980249E2439}" srcOrd="0" destOrd="0" presId="urn:microsoft.com/office/officeart/2005/8/layout/list1"/>
    <dgm:cxn modelId="{A7915941-C194-EA4B-B735-34AC8F6CE607}" srcId="{70B8F477-5494-0A43-A87F-45739E023180}" destId="{B626B252-724E-554B-92D2-DC569375751E}" srcOrd="3" destOrd="0" parTransId="{4BF0DBBF-4BAC-5A4D-816C-5CB50AA8A6D1}" sibTransId="{86445DCB-7486-8149-BACA-5C25D4BAA067}"/>
    <dgm:cxn modelId="{36C5AE51-1943-8546-9922-C158B65322F6}" type="presOf" srcId="{2B4AF4C8-C604-4E45-98C7-25790AC69720}" destId="{BFABE15C-D9E0-FD43-A2A1-2DD52EDEE38B}" srcOrd="0" destOrd="0" presId="urn:microsoft.com/office/officeart/2005/8/layout/list1"/>
    <dgm:cxn modelId="{C0D21167-D35F-FD4F-A90F-31273927404A}" type="presOf" srcId="{2B4AF4C8-C604-4E45-98C7-25790AC69720}" destId="{562EA35D-2AE7-254E-A46C-D5CE02E38E81}" srcOrd="1" destOrd="0" presId="urn:microsoft.com/office/officeart/2005/8/layout/list1"/>
    <dgm:cxn modelId="{F80CB573-297F-BA4C-9285-736AA13EE164}" type="presOf" srcId="{72BC0328-AFE7-7C49-BA19-A51B7457C636}" destId="{35D8AD5A-032B-F84C-B233-F93DBD4BFE33}" srcOrd="0" destOrd="0" presId="urn:microsoft.com/office/officeart/2005/8/layout/list1"/>
    <dgm:cxn modelId="{5045948A-5845-F94E-9635-00831670DEA5}" type="presOf" srcId="{93789DFC-1DCB-A446-96D9-9F3864EEFC6D}" destId="{4BA81B5C-4BBF-2440-AAC7-75A43BB1BE32}" srcOrd="0" destOrd="0" presId="urn:microsoft.com/office/officeart/2005/8/layout/list1"/>
    <dgm:cxn modelId="{410AFCA7-D55C-BC48-9919-944BB9791470}" srcId="{70B8F477-5494-0A43-A87F-45739E023180}" destId="{93789DFC-1DCB-A446-96D9-9F3864EEFC6D}" srcOrd="2" destOrd="0" parTransId="{2AF26D67-DD64-F541-8DFC-B8916D26EFE8}" sibTransId="{A51AB095-2302-7E4F-8BE7-77AAE6675284}"/>
    <dgm:cxn modelId="{C053F9AC-340D-9640-A67C-78C277D34A5D}" type="presOf" srcId="{B626B252-724E-554B-92D2-DC569375751E}" destId="{640B05D7-DE9E-EA41-8ACE-840B5307E616}" srcOrd="1" destOrd="0" presId="urn:microsoft.com/office/officeart/2005/8/layout/list1"/>
    <dgm:cxn modelId="{DFF675E9-F3C4-F14B-AD3A-834DB9E43DD5}" type="presOf" srcId="{B626B252-724E-554B-92D2-DC569375751E}" destId="{B6179E16-F896-D248-B7AF-931D55C6863A}" srcOrd="0" destOrd="0" presId="urn:microsoft.com/office/officeart/2005/8/layout/list1"/>
    <dgm:cxn modelId="{3EC791EC-DAF7-F44E-9286-35E4A507B082}" srcId="{70B8F477-5494-0A43-A87F-45739E023180}" destId="{2B4AF4C8-C604-4E45-98C7-25790AC69720}" srcOrd="1" destOrd="0" parTransId="{C20690E3-E5A3-634A-A566-2D62DC613352}" sibTransId="{F8FD8FC5-4F19-5441-B3CD-67023491613E}"/>
    <dgm:cxn modelId="{302AAAF7-875D-F445-8F57-4119C5DEFD9F}" type="presOf" srcId="{72BC0328-AFE7-7C49-BA19-A51B7457C636}" destId="{D1EB7E63-97DD-244C-A9EA-6C2DE19E7CDE}" srcOrd="1" destOrd="0" presId="urn:microsoft.com/office/officeart/2005/8/layout/list1"/>
    <dgm:cxn modelId="{F630CC15-A92B-7D46-AB81-CA7F166C75B6}" type="presParOf" srcId="{04379BFF-3951-174D-A157-7980249E2439}" destId="{DB86F7D9-D796-9544-9B3C-382FEFECB28D}" srcOrd="0" destOrd="0" presId="urn:microsoft.com/office/officeart/2005/8/layout/list1"/>
    <dgm:cxn modelId="{F77D8CDA-6176-9A4D-A524-51DD5C05138A}" type="presParOf" srcId="{DB86F7D9-D796-9544-9B3C-382FEFECB28D}" destId="{35D8AD5A-032B-F84C-B233-F93DBD4BFE33}" srcOrd="0" destOrd="0" presId="urn:microsoft.com/office/officeart/2005/8/layout/list1"/>
    <dgm:cxn modelId="{E5926D5F-A4A0-AF45-8ACB-8B8AE61A857F}" type="presParOf" srcId="{DB86F7D9-D796-9544-9B3C-382FEFECB28D}" destId="{D1EB7E63-97DD-244C-A9EA-6C2DE19E7CDE}" srcOrd="1" destOrd="0" presId="urn:microsoft.com/office/officeart/2005/8/layout/list1"/>
    <dgm:cxn modelId="{4BDB8A74-173A-6141-90B2-3AE5DCDECCA1}" type="presParOf" srcId="{04379BFF-3951-174D-A157-7980249E2439}" destId="{2D653420-4C8F-F14D-8028-EC5B09470B7B}" srcOrd="1" destOrd="0" presId="urn:microsoft.com/office/officeart/2005/8/layout/list1"/>
    <dgm:cxn modelId="{827D36BD-C046-FB4E-A303-AE276FC2AF79}" type="presParOf" srcId="{04379BFF-3951-174D-A157-7980249E2439}" destId="{F3063E2B-8911-C847-977A-4FFC32B19A37}" srcOrd="2" destOrd="0" presId="urn:microsoft.com/office/officeart/2005/8/layout/list1"/>
    <dgm:cxn modelId="{56F31CE0-7B15-FA42-ACF7-9CE70A7B8E14}" type="presParOf" srcId="{04379BFF-3951-174D-A157-7980249E2439}" destId="{61623E6C-9958-7246-8D1A-CB7344D100BF}" srcOrd="3" destOrd="0" presId="urn:microsoft.com/office/officeart/2005/8/layout/list1"/>
    <dgm:cxn modelId="{50A58DC2-1CA8-F34E-93B1-9931E3F8378B}" type="presParOf" srcId="{04379BFF-3951-174D-A157-7980249E2439}" destId="{F8AD23C1-51A5-EB40-AD25-33427C94011A}" srcOrd="4" destOrd="0" presId="urn:microsoft.com/office/officeart/2005/8/layout/list1"/>
    <dgm:cxn modelId="{5347AFC8-8259-BB4B-B7ED-64FD51C7A71E}" type="presParOf" srcId="{F8AD23C1-51A5-EB40-AD25-33427C94011A}" destId="{BFABE15C-D9E0-FD43-A2A1-2DD52EDEE38B}" srcOrd="0" destOrd="0" presId="urn:microsoft.com/office/officeart/2005/8/layout/list1"/>
    <dgm:cxn modelId="{EFEAEC6B-B65F-2F4B-B30A-934A9B5ECB22}" type="presParOf" srcId="{F8AD23C1-51A5-EB40-AD25-33427C94011A}" destId="{562EA35D-2AE7-254E-A46C-D5CE02E38E81}" srcOrd="1" destOrd="0" presId="urn:microsoft.com/office/officeart/2005/8/layout/list1"/>
    <dgm:cxn modelId="{DB3D2C17-AD69-1342-8D09-DDFD910AAADB}" type="presParOf" srcId="{04379BFF-3951-174D-A157-7980249E2439}" destId="{1B386B68-26A9-0745-9BA5-C1CBAAE57307}" srcOrd="5" destOrd="0" presId="urn:microsoft.com/office/officeart/2005/8/layout/list1"/>
    <dgm:cxn modelId="{7C86DB78-E7F1-B94C-9F63-ABE9D73A3A47}" type="presParOf" srcId="{04379BFF-3951-174D-A157-7980249E2439}" destId="{6CB386E6-06F7-524C-9AA8-8BED6FAAD1BF}" srcOrd="6" destOrd="0" presId="urn:microsoft.com/office/officeart/2005/8/layout/list1"/>
    <dgm:cxn modelId="{371BCBE1-AE16-5B4D-917E-E54EF9D43FA7}" type="presParOf" srcId="{04379BFF-3951-174D-A157-7980249E2439}" destId="{0C13C94F-03BF-7B4C-ABB8-2AC904A82ACF}" srcOrd="7" destOrd="0" presId="urn:microsoft.com/office/officeart/2005/8/layout/list1"/>
    <dgm:cxn modelId="{5C42B798-1A5D-8046-B957-1FD25A06E82B}" type="presParOf" srcId="{04379BFF-3951-174D-A157-7980249E2439}" destId="{1F94FE5C-5A07-0E43-8738-EA84059381CF}" srcOrd="8" destOrd="0" presId="urn:microsoft.com/office/officeart/2005/8/layout/list1"/>
    <dgm:cxn modelId="{37593E4C-2F56-9741-A734-494B6F705825}" type="presParOf" srcId="{1F94FE5C-5A07-0E43-8738-EA84059381CF}" destId="{4BA81B5C-4BBF-2440-AAC7-75A43BB1BE32}" srcOrd="0" destOrd="0" presId="urn:microsoft.com/office/officeart/2005/8/layout/list1"/>
    <dgm:cxn modelId="{688EABAA-B8CA-E749-A2DE-21AE6160A64F}" type="presParOf" srcId="{1F94FE5C-5A07-0E43-8738-EA84059381CF}" destId="{5D41B73D-9306-1346-BF7A-03224DF473AE}" srcOrd="1" destOrd="0" presId="urn:microsoft.com/office/officeart/2005/8/layout/list1"/>
    <dgm:cxn modelId="{D53BC40F-1FEB-DD48-9DF9-4E26E7607E24}" type="presParOf" srcId="{04379BFF-3951-174D-A157-7980249E2439}" destId="{BEA7B58D-FABB-6348-9505-667232AD05F1}" srcOrd="9" destOrd="0" presId="urn:microsoft.com/office/officeart/2005/8/layout/list1"/>
    <dgm:cxn modelId="{D6C6B0DD-F9C0-0444-8712-39878E0BB828}" type="presParOf" srcId="{04379BFF-3951-174D-A157-7980249E2439}" destId="{99785A9F-DEF9-BE4E-870E-8AF5EA8D77D3}" srcOrd="10" destOrd="0" presId="urn:microsoft.com/office/officeart/2005/8/layout/list1"/>
    <dgm:cxn modelId="{5AE26437-FC2D-9B4F-8916-DBBF5D7F4AD9}" type="presParOf" srcId="{04379BFF-3951-174D-A157-7980249E2439}" destId="{2FF694E5-0D36-F94A-813D-B455E7861FAF}" srcOrd="11" destOrd="0" presId="urn:microsoft.com/office/officeart/2005/8/layout/list1"/>
    <dgm:cxn modelId="{7ECD9DF1-C378-2E41-850A-6A26ED01BB66}" type="presParOf" srcId="{04379BFF-3951-174D-A157-7980249E2439}" destId="{E3FFF69B-2698-EA4D-A4C2-D0E910E265DC}" srcOrd="12" destOrd="0" presId="urn:microsoft.com/office/officeart/2005/8/layout/list1"/>
    <dgm:cxn modelId="{4F27F328-2BE5-6B45-97B6-3809D47CB758}" type="presParOf" srcId="{E3FFF69B-2698-EA4D-A4C2-D0E910E265DC}" destId="{B6179E16-F896-D248-B7AF-931D55C6863A}" srcOrd="0" destOrd="0" presId="urn:microsoft.com/office/officeart/2005/8/layout/list1"/>
    <dgm:cxn modelId="{F5A09F1E-9B19-5B49-ABCF-FB66F4B93B1C}" type="presParOf" srcId="{E3FFF69B-2698-EA4D-A4C2-D0E910E265DC}" destId="{640B05D7-DE9E-EA41-8ACE-840B5307E616}" srcOrd="1" destOrd="0" presId="urn:microsoft.com/office/officeart/2005/8/layout/list1"/>
    <dgm:cxn modelId="{6BC883DB-384E-0B48-8199-DFD85D34B9F8}" type="presParOf" srcId="{04379BFF-3951-174D-A157-7980249E2439}" destId="{9E812495-6694-3144-8C51-80926CCD5D5B}" srcOrd="13" destOrd="0" presId="urn:microsoft.com/office/officeart/2005/8/layout/list1"/>
    <dgm:cxn modelId="{747AA780-56D9-3547-A461-06D8C8035CB5}" type="presParOf" srcId="{04379BFF-3951-174D-A157-7980249E2439}" destId="{653B305C-B37E-6E4D-B466-4D6D5C11E2B8}"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9B0198-D8FF-1243-A771-5B6F0F766593}" type="doc">
      <dgm:prSet loTypeId="urn:microsoft.com/office/officeart/2005/8/layout/pyramid2" loCatId="" qsTypeId="urn:microsoft.com/office/officeart/2005/8/quickstyle/simple4" qsCatId="simple" csTypeId="urn:microsoft.com/office/officeart/2005/8/colors/accent1_2" csCatId="accent1" phldr="1"/>
      <dgm:spPr/>
    </dgm:pt>
    <dgm:pt modelId="{37EE0DA3-A4F7-6D4F-BCB3-47D28F413F5C}">
      <dgm:prSet phldrT="[Text]" custT="1"/>
      <dgm:spPr/>
      <dgm:t>
        <a:bodyPr/>
        <a:lstStyle/>
        <a:p>
          <a:r>
            <a:rPr lang="en-US" sz="3200" dirty="0">
              <a:latin typeface="Times New Roman" panose="02020603050405020304" pitchFamily="18" charset="0"/>
              <a:cs typeface="Times New Roman" panose="02020603050405020304" pitchFamily="18" charset="0"/>
            </a:rPr>
            <a:t>Silence/Solitude</a:t>
          </a:r>
        </a:p>
      </dgm:t>
    </dgm:pt>
    <dgm:pt modelId="{9C55E833-EBD2-A443-BF5D-90118AEFDC83}" type="parTrans" cxnId="{16C5AFAB-9308-6B47-BC29-0EC4E4758D57}">
      <dgm:prSet/>
      <dgm:spPr/>
      <dgm:t>
        <a:bodyPr/>
        <a:lstStyle/>
        <a:p>
          <a:endParaRPr lang="en-US"/>
        </a:p>
      </dgm:t>
    </dgm:pt>
    <dgm:pt modelId="{60B21176-807B-9146-BCDD-09184ED8A9EF}" type="sibTrans" cxnId="{16C5AFAB-9308-6B47-BC29-0EC4E4758D57}">
      <dgm:prSet/>
      <dgm:spPr/>
      <dgm:t>
        <a:bodyPr/>
        <a:lstStyle/>
        <a:p>
          <a:endParaRPr lang="en-US"/>
        </a:p>
      </dgm:t>
    </dgm:pt>
    <dgm:pt modelId="{FADB2B40-AE15-754D-AFEF-4E474118C045}">
      <dgm:prSet phldrT="[Text]" custT="1"/>
      <dgm:spPr/>
      <dgm:t>
        <a:bodyPr/>
        <a:lstStyle/>
        <a:p>
          <a:r>
            <a:rPr lang="en-US" sz="3200" dirty="0">
              <a:latin typeface="Times New Roman" panose="02020603050405020304" pitchFamily="18" charset="0"/>
              <a:cs typeface="Times New Roman" panose="02020603050405020304" pitchFamily="18" charset="0"/>
            </a:rPr>
            <a:t>Contemplation</a:t>
          </a:r>
        </a:p>
      </dgm:t>
    </dgm:pt>
    <dgm:pt modelId="{3AB3ADB7-729A-9B44-990E-D43ADD26B0E2}" type="sibTrans" cxnId="{89762C78-0787-474D-A0D7-E3BC9B11FA3B}">
      <dgm:prSet/>
      <dgm:spPr/>
      <dgm:t>
        <a:bodyPr/>
        <a:lstStyle/>
        <a:p>
          <a:endParaRPr lang="en-US"/>
        </a:p>
      </dgm:t>
    </dgm:pt>
    <dgm:pt modelId="{B00E24E2-2FD5-554A-826D-C3C0178630AA}" type="parTrans" cxnId="{89762C78-0787-474D-A0D7-E3BC9B11FA3B}">
      <dgm:prSet/>
      <dgm:spPr/>
      <dgm:t>
        <a:bodyPr/>
        <a:lstStyle/>
        <a:p>
          <a:endParaRPr lang="en-US"/>
        </a:p>
      </dgm:t>
    </dgm:pt>
    <dgm:pt modelId="{537973D5-CC15-CE4C-A6CF-81563D5EB556}">
      <dgm:prSet phldrT="[Text]" custT="1"/>
      <dgm:spPr/>
      <dgm:t>
        <a:bodyPr/>
        <a:lstStyle/>
        <a:p>
          <a:r>
            <a:rPr lang="en-US" sz="3200" dirty="0">
              <a:latin typeface="Times New Roman" panose="02020603050405020304" pitchFamily="18" charset="0"/>
              <a:cs typeface="Times New Roman" panose="02020603050405020304" pitchFamily="18" charset="0"/>
            </a:rPr>
            <a:t>Prayer</a:t>
          </a:r>
          <a:r>
            <a:rPr lang="en-US" sz="2900" dirty="0"/>
            <a:t> </a:t>
          </a:r>
        </a:p>
      </dgm:t>
    </dgm:pt>
    <dgm:pt modelId="{26922514-A4E0-B34F-96AB-85B0C891B0E7}" type="sibTrans" cxnId="{4085760E-B1C0-E441-B228-96BD9BAC62D3}">
      <dgm:prSet/>
      <dgm:spPr/>
      <dgm:t>
        <a:bodyPr/>
        <a:lstStyle/>
        <a:p>
          <a:endParaRPr lang="en-US"/>
        </a:p>
      </dgm:t>
    </dgm:pt>
    <dgm:pt modelId="{EBF7BC85-4608-1D43-A45F-5814AAEC723B}" type="parTrans" cxnId="{4085760E-B1C0-E441-B228-96BD9BAC62D3}">
      <dgm:prSet/>
      <dgm:spPr/>
      <dgm:t>
        <a:bodyPr/>
        <a:lstStyle/>
        <a:p>
          <a:endParaRPr lang="en-US"/>
        </a:p>
      </dgm:t>
    </dgm:pt>
    <dgm:pt modelId="{82C629D6-9F5B-3D4C-B6A4-0B8284527EC2}" type="pres">
      <dgm:prSet presAssocID="{B49B0198-D8FF-1243-A771-5B6F0F766593}" presName="compositeShape" presStyleCnt="0">
        <dgm:presLayoutVars>
          <dgm:dir/>
          <dgm:resizeHandles/>
        </dgm:presLayoutVars>
      </dgm:prSet>
      <dgm:spPr/>
    </dgm:pt>
    <dgm:pt modelId="{927FA051-E8B8-9748-8343-32B1B7598BA4}" type="pres">
      <dgm:prSet presAssocID="{B49B0198-D8FF-1243-A771-5B6F0F766593}" presName="pyramid" presStyleLbl="node1" presStyleIdx="0" presStyleCnt="1" custAng="0" custScaleX="95067" custScaleY="95616" custLinFactNeighborX="-4598" custLinFactNeighborY="-3633"/>
      <dgm:spPr/>
    </dgm:pt>
    <dgm:pt modelId="{479A6ED3-248E-DA44-9A90-C4BF4F0C70E9}" type="pres">
      <dgm:prSet presAssocID="{B49B0198-D8FF-1243-A771-5B6F0F766593}" presName="theList" presStyleCnt="0"/>
      <dgm:spPr/>
    </dgm:pt>
    <dgm:pt modelId="{F59F9395-CF2A-8848-B550-8A0E9373DF88}" type="pres">
      <dgm:prSet presAssocID="{37EE0DA3-A4F7-6D4F-BCB3-47D28F413F5C}" presName="aNode" presStyleLbl="fgAcc1" presStyleIdx="0" presStyleCnt="3" custFlipHor="0" custScaleX="108132">
        <dgm:presLayoutVars>
          <dgm:bulletEnabled val="1"/>
        </dgm:presLayoutVars>
      </dgm:prSet>
      <dgm:spPr/>
    </dgm:pt>
    <dgm:pt modelId="{280662ED-4E93-E442-A55C-678F1FC1F1D8}" type="pres">
      <dgm:prSet presAssocID="{37EE0DA3-A4F7-6D4F-BCB3-47D28F413F5C}" presName="aSpace" presStyleCnt="0"/>
      <dgm:spPr/>
    </dgm:pt>
    <dgm:pt modelId="{AA67BE74-2B18-FF44-B967-41E596D7612D}" type="pres">
      <dgm:prSet presAssocID="{537973D5-CC15-CE4C-A6CF-81563D5EB556}" presName="aNode" presStyleLbl="fgAcc1" presStyleIdx="1" presStyleCnt="3" custFlipHor="1" custScaleX="67009">
        <dgm:presLayoutVars>
          <dgm:bulletEnabled val="1"/>
        </dgm:presLayoutVars>
      </dgm:prSet>
      <dgm:spPr/>
    </dgm:pt>
    <dgm:pt modelId="{30176AF9-429E-974D-9687-AA5B364EF3FA}" type="pres">
      <dgm:prSet presAssocID="{537973D5-CC15-CE4C-A6CF-81563D5EB556}" presName="aSpace" presStyleCnt="0"/>
      <dgm:spPr/>
    </dgm:pt>
    <dgm:pt modelId="{ABB7D201-0724-C645-B43E-F772E778F0E9}" type="pres">
      <dgm:prSet presAssocID="{FADB2B40-AE15-754D-AFEF-4E474118C045}" presName="aNode" presStyleLbl="fgAcc1" presStyleIdx="2" presStyleCnt="3" custScaleX="113851">
        <dgm:presLayoutVars>
          <dgm:bulletEnabled val="1"/>
        </dgm:presLayoutVars>
      </dgm:prSet>
      <dgm:spPr/>
    </dgm:pt>
    <dgm:pt modelId="{5CE91F29-84BD-9145-8BB6-3CB1B27A769F}" type="pres">
      <dgm:prSet presAssocID="{FADB2B40-AE15-754D-AFEF-4E474118C045}" presName="aSpace" presStyleCnt="0"/>
      <dgm:spPr/>
    </dgm:pt>
  </dgm:ptLst>
  <dgm:cxnLst>
    <dgm:cxn modelId="{4085760E-B1C0-E441-B228-96BD9BAC62D3}" srcId="{B49B0198-D8FF-1243-A771-5B6F0F766593}" destId="{537973D5-CC15-CE4C-A6CF-81563D5EB556}" srcOrd="1" destOrd="0" parTransId="{EBF7BC85-4608-1D43-A45F-5814AAEC723B}" sibTransId="{26922514-A4E0-B34F-96AB-85B0C891B0E7}"/>
    <dgm:cxn modelId="{B1677226-32B3-6D4E-BEEE-98BBDD7890C8}" type="presOf" srcId="{B49B0198-D8FF-1243-A771-5B6F0F766593}" destId="{82C629D6-9F5B-3D4C-B6A4-0B8284527EC2}" srcOrd="0" destOrd="0" presId="urn:microsoft.com/office/officeart/2005/8/layout/pyramid2"/>
    <dgm:cxn modelId="{89762C78-0787-474D-A0D7-E3BC9B11FA3B}" srcId="{B49B0198-D8FF-1243-A771-5B6F0F766593}" destId="{FADB2B40-AE15-754D-AFEF-4E474118C045}" srcOrd="2" destOrd="0" parTransId="{B00E24E2-2FD5-554A-826D-C3C0178630AA}" sibTransId="{3AB3ADB7-729A-9B44-990E-D43ADD26B0E2}"/>
    <dgm:cxn modelId="{D5B20CA6-F375-C94D-A2E9-D70E691E9471}" type="presOf" srcId="{37EE0DA3-A4F7-6D4F-BCB3-47D28F413F5C}" destId="{F59F9395-CF2A-8848-B550-8A0E9373DF88}" srcOrd="0" destOrd="0" presId="urn:microsoft.com/office/officeart/2005/8/layout/pyramid2"/>
    <dgm:cxn modelId="{16C5AFAB-9308-6B47-BC29-0EC4E4758D57}" srcId="{B49B0198-D8FF-1243-A771-5B6F0F766593}" destId="{37EE0DA3-A4F7-6D4F-BCB3-47D28F413F5C}" srcOrd="0" destOrd="0" parTransId="{9C55E833-EBD2-A443-BF5D-90118AEFDC83}" sibTransId="{60B21176-807B-9146-BCDD-09184ED8A9EF}"/>
    <dgm:cxn modelId="{D6A83DB1-3FE8-DE41-A1AF-E35C723A7613}" type="presOf" srcId="{FADB2B40-AE15-754D-AFEF-4E474118C045}" destId="{ABB7D201-0724-C645-B43E-F772E778F0E9}" srcOrd="0" destOrd="0" presId="urn:microsoft.com/office/officeart/2005/8/layout/pyramid2"/>
    <dgm:cxn modelId="{87321BF3-72FF-CF43-BE1B-7737E677EC0F}" type="presOf" srcId="{537973D5-CC15-CE4C-A6CF-81563D5EB556}" destId="{AA67BE74-2B18-FF44-B967-41E596D7612D}" srcOrd="0" destOrd="0" presId="urn:microsoft.com/office/officeart/2005/8/layout/pyramid2"/>
    <dgm:cxn modelId="{39680057-BEB5-2D49-AF13-76D8DB934AB4}" type="presParOf" srcId="{82C629D6-9F5B-3D4C-B6A4-0B8284527EC2}" destId="{927FA051-E8B8-9748-8343-32B1B7598BA4}" srcOrd="0" destOrd="0" presId="urn:microsoft.com/office/officeart/2005/8/layout/pyramid2"/>
    <dgm:cxn modelId="{6DE2B05E-7B95-E64A-81EC-3BBA2B81F998}" type="presParOf" srcId="{82C629D6-9F5B-3D4C-B6A4-0B8284527EC2}" destId="{479A6ED3-248E-DA44-9A90-C4BF4F0C70E9}" srcOrd="1" destOrd="0" presId="urn:microsoft.com/office/officeart/2005/8/layout/pyramid2"/>
    <dgm:cxn modelId="{810765BC-4C96-BC42-A3FA-FB855C9E245C}" type="presParOf" srcId="{479A6ED3-248E-DA44-9A90-C4BF4F0C70E9}" destId="{F59F9395-CF2A-8848-B550-8A0E9373DF88}" srcOrd="0" destOrd="0" presId="urn:microsoft.com/office/officeart/2005/8/layout/pyramid2"/>
    <dgm:cxn modelId="{347B671E-7B3B-E241-8C34-C03676E20D11}" type="presParOf" srcId="{479A6ED3-248E-DA44-9A90-C4BF4F0C70E9}" destId="{280662ED-4E93-E442-A55C-678F1FC1F1D8}" srcOrd="1" destOrd="0" presId="urn:microsoft.com/office/officeart/2005/8/layout/pyramid2"/>
    <dgm:cxn modelId="{2423851B-A0FF-B243-B06E-D531E401AE46}" type="presParOf" srcId="{479A6ED3-248E-DA44-9A90-C4BF4F0C70E9}" destId="{AA67BE74-2B18-FF44-B967-41E596D7612D}" srcOrd="2" destOrd="0" presId="urn:microsoft.com/office/officeart/2005/8/layout/pyramid2"/>
    <dgm:cxn modelId="{53C340F9-E24F-334E-97F3-642C1BB1F9D2}" type="presParOf" srcId="{479A6ED3-248E-DA44-9A90-C4BF4F0C70E9}" destId="{30176AF9-429E-974D-9687-AA5B364EF3FA}" srcOrd="3" destOrd="0" presId="urn:microsoft.com/office/officeart/2005/8/layout/pyramid2"/>
    <dgm:cxn modelId="{59436F72-C1AE-8D4A-BB44-BDB8D210CA72}" type="presParOf" srcId="{479A6ED3-248E-DA44-9A90-C4BF4F0C70E9}" destId="{ABB7D201-0724-C645-B43E-F772E778F0E9}" srcOrd="4" destOrd="0" presId="urn:microsoft.com/office/officeart/2005/8/layout/pyramid2"/>
    <dgm:cxn modelId="{825E1FB0-0B01-7B41-84D0-E9CDC8FE5A13}" type="presParOf" srcId="{479A6ED3-248E-DA44-9A90-C4BF4F0C70E9}" destId="{5CE91F29-84BD-9145-8BB6-3CB1B27A769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490481-A35D-49B0-B720-82F455D29F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93BFD0C-2492-45CD-946F-CE149CB229C6}">
      <dgm:prSet custT="1"/>
      <dgm:spPr/>
      <dgm:t>
        <a:bodyPr/>
        <a:lstStyle/>
        <a:p>
          <a:r>
            <a:rPr lang="en-US" sz="2000" dirty="0">
              <a:latin typeface="Times New Roman" panose="02020603050405020304" pitchFamily="18" charset="0"/>
              <a:cs typeface="Times New Roman" panose="02020603050405020304" pitchFamily="18" charset="0"/>
            </a:rPr>
            <a:t>When clients can </a:t>
          </a:r>
          <a:r>
            <a:rPr lang="en-US" sz="2000" b="1" dirty="0">
              <a:latin typeface="Times New Roman" panose="02020603050405020304" pitchFamily="18" charset="0"/>
              <a:cs typeface="Times New Roman" panose="02020603050405020304" pitchFamily="18" charset="0"/>
            </a:rPr>
            <a:t>hold the idea </a:t>
          </a:r>
          <a:r>
            <a:rPr lang="en-US" sz="2000" dirty="0">
              <a:latin typeface="Times New Roman" panose="02020603050405020304" pitchFamily="18" charset="0"/>
              <a:cs typeface="Times New Roman" panose="02020603050405020304" pitchFamily="18" charset="0"/>
            </a:rPr>
            <a:t>that there was </a:t>
          </a:r>
          <a:r>
            <a:rPr lang="en-US" sz="2000" b="1" dirty="0">
              <a:latin typeface="Times New Roman" panose="02020603050405020304" pitchFamily="18" charset="0"/>
              <a:cs typeface="Times New Roman" panose="02020603050405020304" pitchFamily="18" charset="0"/>
            </a:rPr>
            <a:t>nothing </a:t>
          </a:r>
          <a:r>
            <a:rPr lang="en-US" sz="2000" dirty="0">
              <a:latin typeface="Times New Roman" panose="02020603050405020304" pitchFamily="18" charset="0"/>
              <a:cs typeface="Times New Roman" panose="02020603050405020304" pitchFamily="18" charset="0"/>
            </a:rPr>
            <a:t>they could have done to stop the suicide  </a:t>
          </a:r>
        </a:p>
      </dgm:t>
    </dgm:pt>
    <dgm:pt modelId="{E60C142C-7F4E-4EFF-8D40-91A46C687086}" type="parTrans" cxnId="{3479E900-9525-4FC2-951F-12143633B1C3}">
      <dgm:prSet/>
      <dgm:spPr/>
      <dgm:t>
        <a:bodyPr/>
        <a:lstStyle/>
        <a:p>
          <a:endParaRPr lang="en-US"/>
        </a:p>
      </dgm:t>
    </dgm:pt>
    <dgm:pt modelId="{02464928-6619-4DAC-9EF5-7B47CEA28A6B}" type="sibTrans" cxnId="{3479E900-9525-4FC2-951F-12143633B1C3}">
      <dgm:prSet/>
      <dgm:spPr/>
      <dgm:t>
        <a:bodyPr/>
        <a:lstStyle/>
        <a:p>
          <a:endParaRPr lang="en-US"/>
        </a:p>
      </dgm:t>
    </dgm:pt>
    <dgm:pt modelId="{A979D1EA-4C17-4B4A-8823-02CF95E40C54}">
      <dgm:prSet custT="1"/>
      <dgm:spPr/>
      <dgm:t>
        <a:bodyPr/>
        <a:lstStyle/>
        <a:p>
          <a:r>
            <a:rPr lang="en-US" sz="2000" dirty="0">
              <a:latin typeface="Times New Roman" panose="02020603050405020304" pitchFamily="18" charset="0"/>
              <a:cs typeface="Times New Roman" panose="02020603050405020304" pitchFamily="18" charset="0"/>
            </a:rPr>
            <a:t>When they can focus on the fact they have </a:t>
          </a:r>
          <a:r>
            <a:rPr lang="en-US" sz="2000" b="1" dirty="0">
              <a:latin typeface="Times New Roman" panose="02020603050405020304" pitchFamily="18" charset="0"/>
              <a:cs typeface="Times New Roman" panose="02020603050405020304" pitchFamily="18" charset="0"/>
            </a:rPr>
            <a:t>survived</a:t>
          </a:r>
          <a:r>
            <a:rPr lang="en-US" sz="2000" dirty="0">
              <a:latin typeface="Times New Roman" panose="02020603050405020304" pitchFamily="18" charset="0"/>
              <a:cs typeface="Times New Roman" panose="02020603050405020304" pitchFamily="18" charset="0"/>
            </a:rPr>
            <a:t> and honor the help they received from others. </a:t>
          </a:r>
          <a:r>
            <a:rPr lang="en-US" sz="2000" b="1" dirty="0">
              <a:latin typeface="Times New Roman" panose="02020603050405020304" pitchFamily="18" charset="0"/>
              <a:cs typeface="Times New Roman" panose="02020603050405020304" pitchFamily="18" charset="0"/>
            </a:rPr>
            <a:t>ALONGSIDE</a:t>
          </a:r>
          <a:endParaRPr lang="en-US" sz="2000" dirty="0">
            <a:latin typeface="Times New Roman" panose="02020603050405020304" pitchFamily="18" charset="0"/>
            <a:cs typeface="Times New Roman" panose="02020603050405020304" pitchFamily="18" charset="0"/>
          </a:endParaRPr>
        </a:p>
      </dgm:t>
    </dgm:pt>
    <dgm:pt modelId="{F5B9191E-16A6-4225-A083-7B2D089D21E8}" type="parTrans" cxnId="{4BE78605-9C80-486F-80E6-3F170D8D4AE7}">
      <dgm:prSet/>
      <dgm:spPr/>
      <dgm:t>
        <a:bodyPr/>
        <a:lstStyle/>
        <a:p>
          <a:endParaRPr lang="en-US"/>
        </a:p>
      </dgm:t>
    </dgm:pt>
    <dgm:pt modelId="{08492B56-7456-4C8D-B5B8-81404D2E553F}" type="sibTrans" cxnId="{4BE78605-9C80-486F-80E6-3F170D8D4AE7}">
      <dgm:prSet/>
      <dgm:spPr/>
      <dgm:t>
        <a:bodyPr/>
        <a:lstStyle/>
        <a:p>
          <a:endParaRPr lang="en-US"/>
        </a:p>
      </dgm:t>
    </dgm:pt>
    <dgm:pt modelId="{6A4CCEC4-FFD7-40BD-8BA3-F79D114B33D4}">
      <dgm:prSet custT="1"/>
      <dgm:spPr/>
      <dgm:t>
        <a:bodyPr/>
        <a:lstStyle/>
        <a:p>
          <a:r>
            <a:rPr lang="en-US" sz="1600"/>
            <a:t> </a:t>
          </a:r>
          <a:r>
            <a:rPr lang="en-US" sz="2000">
              <a:latin typeface="Times New Roman" panose="02020603050405020304" pitchFamily="18" charset="0"/>
              <a:cs typeface="Times New Roman" panose="02020603050405020304" pitchFamily="18" charset="0"/>
            </a:rPr>
            <a:t>Use what happened as an opportunity for </a:t>
          </a:r>
          <a:r>
            <a:rPr lang="en-US" sz="2000" b="1">
              <a:latin typeface="Times New Roman" panose="02020603050405020304" pitchFamily="18" charset="0"/>
              <a:cs typeface="Times New Roman" panose="02020603050405020304" pitchFamily="18" charset="0"/>
            </a:rPr>
            <a:t>personal growth</a:t>
          </a:r>
          <a:r>
            <a:rPr lang="en-US" sz="2000">
              <a:latin typeface="Times New Roman" panose="02020603050405020304" pitchFamily="18" charset="0"/>
              <a:cs typeface="Times New Roman" panose="02020603050405020304" pitchFamily="18" charset="0"/>
            </a:rPr>
            <a:t>, the results will be: </a:t>
          </a:r>
          <a:endParaRPr lang="en-US" sz="2000" dirty="0">
            <a:latin typeface="Times New Roman" panose="02020603050405020304" pitchFamily="18" charset="0"/>
            <a:cs typeface="Times New Roman" panose="02020603050405020304" pitchFamily="18" charset="0"/>
          </a:endParaRPr>
        </a:p>
      </dgm:t>
    </dgm:pt>
    <dgm:pt modelId="{1534CB9C-48AA-4016-884F-D389C722D9D7}" type="parTrans" cxnId="{8FC595CA-91F5-451B-BA33-69679D3D9498}">
      <dgm:prSet/>
      <dgm:spPr/>
      <dgm:t>
        <a:bodyPr/>
        <a:lstStyle/>
        <a:p>
          <a:endParaRPr lang="en-US"/>
        </a:p>
      </dgm:t>
    </dgm:pt>
    <dgm:pt modelId="{440A5432-7D44-453C-90D2-06C154871630}" type="sibTrans" cxnId="{8FC595CA-91F5-451B-BA33-69679D3D9498}">
      <dgm:prSet/>
      <dgm:spPr/>
      <dgm:t>
        <a:bodyPr/>
        <a:lstStyle/>
        <a:p>
          <a:endParaRPr lang="en-US"/>
        </a:p>
      </dgm:t>
    </dgm:pt>
    <dgm:pt modelId="{D7B2FC47-979C-40CD-B545-D923E6F8AFFA}">
      <dgm:prSet custT="1"/>
      <dgm:spPr/>
      <dgm:t>
        <a:bodyPr/>
        <a:lstStyle/>
        <a:p>
          <a:r>
            <a:rPr lang="en-US" sz="2000" b="1" dirty="0">
              <a:latin typeface="Times New Roman" panose="02020603050405020304" pitchFamily="18" charset="0"/>
              <a:cs typeface="Times New Roman" panose="02020603050405020304" pitchFamily="18" charset="0"/>
            </a:rPr>
            <a:t>Personal Strength/ Empowerment</a:t>
          </a:r>
          <a:r>
            <a:rPr lang="en-US" sz="2000" dirty="0">
              <a:latin typeface="Times New Roman" panose="02020603050405020304" pitchFamily="18" charset="0"/>
              <a:cs typeface="Times New Roman" panose="02020603050405020304" pitchFamily="18" charset="0"/>
            </a:rPr>
            <a:t>—I’m a survivor</a:t>
          </a:r>
        </a:p>
      </dgm:t>
    </dgm:pt>
    <dgm:pt modelId="{36F0BFD5-A7C0-4438-80BE-E75B5EDCDC3B}" type="parTrans" cxnId="{87865667-3EE1-4738-8C1C-7DAE9B67A996}">
      <dgm:prSet/>
      <dgm:spPr/>
      <dgm:t>
        <a:bodyPr/>
        <a:lstStyle/>
        <a:p>
          <a:endParaRPr lang="en-US"/>
        </a:p>
      </dgm:t>
    </dgm:pt>
    <dgm:pt modelId="{D956AED1-B790-4608-B90C-7244E117CAE4}" type="sibTrans" cxnId="{87865667-3EE1-4738-8C1C-7DAE9B67A996}">
      <dgm:prSet/>
      <dgm:spPr/>
      <dgm:t>
        <a:bodyPr/>
        <a:lstStyle/>
        <a:p>
          <a:endParaRPr lang="en-US"/>
        </a:p>
      </dgm:t>
    </dgm:pt>
    <dgm:pt modelId="{062D8577-9C48-40C9-84AE-97EC50D5398E}">
      <dgm:prSet custT="1"/>
      <dgm:spPr/>
      <dgm:t>
        <a:bodyPr/>
        <a:lstStyle/>
        <a:p>
          <a:r>
            <a:rPr lang="en-US" sz="2000" b="1" dirty="0">
              <a:latin typeface="Times New Roman" panose="02020603050405020304" pitchFamily="18" charset="0"/>
              <a:cs typeface="Times New Roman" panose="02020603050405020304" pitchFamily="18" charset="0"/>
            </a:rPr>
            <a:t>Connectedness with Others</a:t>
          </a:r>
          <a:r>
            <a:rPr lang="en-US" sz="2000" dirty="0">
              <a:latin typeface="Times New Roman" panose="02020603050405020304" pitchFamily="18" charset="0"/>
              <a:cs typeface="Times New Roman" panose="02020603050405020304" pitchFamily="18" charset="0"/>
            </a:rPr>
            <a:t>—with friends, family and community</a:t>
          </a:r>
        </a:p>
      </dgm:t>
    </dgm:pt>
    <dgm:pt modelId="{0F6435D9-F57A-47F2-A07F-8C7275AA9422}" type="parTrans" cxnId="{FCF8E9CA-D89E-45DA-A9E6-CA065D50DE76}">
      <dgm:prSet/>
      <dgm:spPr/>
      <dgm:t>
        <a:bodyPr/>
        <a:lstStyle/>
        <a:p>
          <a:endParaRPr lang="en-US"/>
        </a:p>
      </dgm:t>
    </dgm:pt>
    <dgm:pt modelId="{FE55EF8C-45E0-4DAD-949F-25110D771E8E}" type="sibTrans" cxnId="{FCF8E9CA-D89E-45DA-A9E6-CA065D50DE76}">
      <dgm:prSet/>
      <dgm:spPr/>
      <dgm:t>
        <a:bodyPr/>
        <a:lstStyle/>
        <a:p>
          <a:endParaRPr lang="en-US"/>
        </a:p>
      </dgm:t>
    </dgm:pt>
    <dgm:pt modelId="{72A23D70-C938-4425-B758-AF651CF0381A}">
      <dgm:prSet custT="1"/>
      <dgm:spPr/>
      <dgm:t>
        <a:bodyPr/>
        <a:lstStyle/>
        <a:p>
          <a:r>
            <a:rPr lang="en-US" sz="2000" b="1">
              <a:latin typeface="Times New Roman" panose="02020603050405020304" pitchFamily="18" charset="0"/>
              <a:cs typeface="Times New Roman" panose="02020603050405020304" pitchFamily="18" charset="0"/>
            </a:rPr>
            <a:t>Gratitude </a:t>
          </a:r>
          <a:r>
            <a:rPr lang="en-US" sz="2000">
              <a:latin typeface="Times New Roman" panose="02020603050405020304" pitchFamily="18" charset="0"/>
              <a:cs typeface="Times New Roman" panose="02020603050405020304" pitchFamily="18" charset="0"/>
            </a:rPr>
            <a:t>–For that which remains</a:t>
          </a:r>
          <a:endParaRPr lang="en-US" sz="2000" dirty="0">
            <a:latin typeface="Times New Roman" panose="02020603050405020304" pitchFamily="18" charset="0"/>
            <a:cs typeface="Times New Roman" panose="02020603050405020304" pitchFamily="18" charset="0"/>
          </a:endParaRPr>
        </a:p>
      </dgm:t>
    </dgm:pt>
    <dgm:pt modelId="{65902982-9A9E-42E4-9F40-9B1AA866BE61}" type="parTrans" cxnId="{EC73AB7E-F841-4D39-A27F-2CB76AC63C80}">
      <dgm:prSet/>
      <dgm:spPr/>
      <dgm:t>
        <a:bodyPr/>
        <a:lstStyle/>
        <a:p>
          <a:endParaRPr lang="en-US"/>
        </a:p>
      </dgm:t>
    </dgm:pt>
    <dgm:pt modelId="{55C16345-1118-48CE-8AC9-0AB2EA66D60B}" type="sibTrans" cxnId="{EC73AB7E-F841-4D39-A27F-2CB76AC63C80}">
      <dgm:prSet/>
      <dgm:spPr/>
      <dgm:t>
        <a:bodyPr/>
        <a:lstStyle/>
        <a:p>
          <a:endParaRPr lang="en-US"/>
        </a:p>
      </dgm:t>
    </dgm:pt>
    <dgm:pt modelId="{43F24BE9-2308-4133-BA11-885C3CBBE620}">
      <dgm:prSet custT="1"/>
      <dgm:spPr/>
      <dgm:t>
        <a:bodyPr/>
        <a:lstStyle/>
        <a:p>
          <a:r>
            <a:rPr lang="en-US" sz="2000" b="1">
              <a:latin typeface="Times New Roman" panose="02020603050405020304" pitchFamily="18" charset="0"/>
              <a:cs typeface="Times New Roman" panose="02020603050405020304" pitchFamily="18" charset="0"/>
            </a:rPr>
            <a:t>Spiritual Growth</a:t>
          </a:r>
          <a:r>
            <a:rPr lang="en-US" sz="2000">
              <a:latin typeface="Times New Roman" panose="02020603050405020304" pitchFamily="18" charset="0"/>
              <a:cs typeface="Times New Roman" panose="02020603050405020304" pitchFamily="18" charset="0"/>
            </a:rPr>
            <a:t>—God is good even when we suffer</a:t>
          </a:r>
          <a:endParaRPr lang="en-US" sz="2000" dirty="0">
            <a:latin typeface="Times New Roman" panose="02020603050405020304" pitchFamily="18" charset="0"/>
            <a:cs typeface="Times New Roman" panose="02020603050405020304" pitchFamily="18" charset="0"/>
          </a:endParaRPr>
        </a:p>
      </dgm:t>
    </dgm:pt>
    <dgm:pt modelId="{AF942343-F43A-458B-BABD-E1E4AF17DDE2}" type="parTrans" cxnId="{736C421E-486F-4E2A-BE88-954C4AD9EBBB}">
      <dgm:prSet/>
      <dgm:spPr/>
      <dgm:t>
        <a:bodyPr/>
        <a:lstStyle/>
        <a:p>
          <a:endParaRPr lang="en-US"/>
        </a:p>
      </dgm:t>
    </dgm:pt>
    <dgm:pt modelId="{D2A07902-9502-4C9B-95AF-3C67E078E4EA}" type="sibTrans" cxnId="{736C421E-486F-4E2A-BE88-954C4AD9EBBB}">
      <dgm:prSet/>
      <dgm:spPr/>
      <dgm:t>
        <a:bodyPr/>
        <a:lstStyle/>
        <a:p>
          <a:endParaRPr lang="en-US"/>
        </a:p>
      </dgm:t>
    </dgm:pt>
    <dgm:pt modelId="{0FF0848D-0777-A846-B710-DAD603AD2445}" type="pres">
      <dgm:prSet presAssocID="{3D490481-A35D-49B0-B720-82F455D29F74}" presName="vert0" presStyleCnt="0">
        <dgm:presLayoutVars>
          <dgm:dir/>
          <dgm:animOne val="branch"/>
          <dgm:animLvl val="lvl"/>
        </dgm:presLayoutVars>
      </dgm:prSet>
      <dgm:spPr/>
    </dgm:pt>
    <dgm:pt modelId="{FBE08BD3-C56E-A04E-9993-49D9DB000FB0}" type="pres">
      <dgm:prSet presAssocID="{993BFD0C-2492-45CD-946F-CE149CB229C6}" presName="thickLine" presStyleLbl="alignNode1" presStyleIdx="0" presStyleCnt="7"/>
      <dgm:spPr/>
    </dgm:pt>
    <dgm:pt modelId="{97CB7A14-F176-564E-9018-F0E6E0B0442F}" type="pres">
      <dgm:prSet presAssocID="{993BFD0C-2492-45CD-946F-CE149CB229C6}" presName="horz1" presStyleCnt="0"/>
      <dgm:spPr/>
    </dgm:pt>
    <dgm:pt modelId="{9B30D9DB-E067-2848-A102-9DD8F161266E}" type="pres">
      <dgm:prSet presAssocID="{993BFD0C-2492-45CD-946F-CE149CB229C6}" presName="tx1" presStyleLbl="revTx" presStyleIdx="0" presStyleCnt="7"/>
      <dgm:spPr/>
    </dgm:pt>
    <dgm:pt modelId="{B41DA91E-AC48-F04D-8A8A-1F3C71196D23}" type="pres">
      <dgm:prSet presAssocID="{993BFD0C-2492-45CD-946F-CE149CB229C6}" presName="vert1" presStyleCnt="0"/>
      <dgm:spPr/>
    </dgm:pt>
    <dgm:pt modelId="{7062283A-E7F0-BB45-9D9A-540F370FC8F0}" type="pres">
      <dgm:prSet presAssocID="{A979D1EA-4C17-4B4A-8823-02CF95E40C54}" presName="thickLine" presStyleLbl="alignNode1" presStyleIdx="1" presStyleCnt="7"/>
      <dgm:spPr/>
    </dgm:pt>
    <dgm:pt modelId="{3FEF1E81-FA4F-BC4F-A17A-CC00A119208F}" type="pres">
      <dgm:prSet presAssocID="{A979D1EA-4C17-4B4A-8823-02CF95E40C54}" presName="horz1" presStyleCnt="0"/>
      <dgm:spPr/>
    </dgm:pt>
    <dgm:pt modelId="{469A55E0-080E-B248-BAF5-6F8B2D33DD82}" type="pres">
      <dgm:prSet presAssocID="{A979D1EA-4C17-4B4A-8823-02CF95E40C54}" presName="tx1" presStyleLbl="revTx" presStyleIdx="1" presStyleCnt="7"/>
      <dgm:spPr/>
    </dgm:pt>
    <dgm:pt modelId="{2D2D4C9D-8BF0-5B46-AEB4-73D03B5A037B}" type="pres">
      <dgm:prSet presAssocID="{A979D1EA-4C17-4B4A-8823-02CF95E40C54}" presName="vert1" presStyleCnt="0"/>
      <dgm:spPr/>
    </dgm:pt>
    <dgm:pt modelId="{E8130E3E-26F9-7F40-B1ED-63B98B2FE08C}" type="pres">
      <dgm:prSet presAssocID="{6A4CCEC4-FFD7-40BD-8BA3-F79D114B33D4}" presName="thickLine" presStyleLbl="alignNode1" presStyleIdx="2" presStyleCnt="7"/>
      <dgm:spPr/>
    </dgm:pt>
    <dgm:pt modelId="{DB11CFC6-987D-C240-8609-E5A82BA51D1A}" type="pres">
      <dgm:prSet presAssocID="{6A4CCEC4-FFD7-40BD-8BA3-F79D114B33D4}" presName="horz1" presStyleCnt="0"/>
      <dgm:spPr/>
    </dgm:pt>
    <dgm:pt modelId="{F4D3FDA7-1EA3-BF47-B7F5-0C5F1604CB9B}" type="pres">
      <dgm:prSet presAssocID="{6A4CCEC4-FFD7-40BD-8BA3-F79D114B33D4}" presName="tx1" presStyleLbl="revTx" presStyleIdx="2" presStyleCnt="7"/>
      <dgm:spPr/>
    </dgm:pt>
    <dgm:pt modelId="{BEB309FF-3D5F-5F44-B64F-F813FB1595EC}" type="pres">
      <dgm:prSet presAssocID="{6A4CCEC4-FFD7-40BD-8BA3-F79D114B33D4}" presName="vert1" presStyleCnt="0"/>
      <dgm:spPr/>
    </dgm:pt>
    <dgm:pt modelId="{D77E5FA7-75F4-DE4C-832E-E60C1149BEF8}" type="pres">
      <dgm:prSet presAssocID="{D7B2FC47-979C-40CD-B545-D923E6F8AFFA}" presName="thickLine" presStyleLbl="alignNode1" presStyleIdx="3" presStyleCnt="7"/>
      <dgm:spPr/>
    </dgm:pt>
    <dgm:pt modelId="{0BFD4656-90B1-9D46-B043-822E5FA007FC}" type="pres">
      <dgm:prSet presAssocID="{D7B2FC47-979C-40CD-B545-D923E6F8AFFA}" presName="horz1" presStyleCnt="0"/>
      <dgm:spPr/>
    </dgm:pt>
    <dgm:pt modelId="{854DAA3A-B45F-A741-B5A7-48F9D0710D4F}" type="pres">
      <dgm:prSet presAssocID="{D7B2FC47-979C-40CD-B545-D923E6F8AFFA}" presName="tx1" presStyleLbl="revTx" presStyleIdx="3" presStyleCnt="7"/>
      <dgm:spPr/>
    </dgm:pt>
    <dgm:pt modelId="{D6C50EC6-5E17-C343-A19A-5C8563E2679E}" type="pres">
      <dgm:prSet presAssocID="{D7B2FC47-979C-40CD-B545-D923E6F8AFFA}" presName="vert1" presStyleCnt="0"/>
      <dgm:spPr/>
    </dgm:pt>
    <dgm:pt modelId="{CEB8DC86-B538-CD4D-B0F3-322CD5EABBC1}" type="pres">
      <dgm:prSet presAssocID="{062D8577-9C48-40C9-84AE-97EC50D5398E}" presName="thickLine" presStyleLbl="alignNode1" presStyleIdx="4" presStyleCnt="7"/>
      <dgm:spPr/>
    </dgm:pt>
    <dgm:pt modelId="{B5D510CA-ACFD-444E-A707-00E8FA19FD91}" type="pres">
      <dgm:prSet presAssocID="{062D8577-9C48-40C9-84AE-97EC50D5398E}" presName="horz1" presStyleCnt="0"/>
      <dgm:spPr/>
    </dgm:pt>
    <dgm:pt modelId="{D4A3859A-2D81-E142-9A64-057612D76301}" type="pres">
      <dgm:prSet presAssocID="{062D8577-9C48-40C9-84AE-97EC50D5398E}" presName="tx1" presStyleLbl="revTx" presStyleIdx="4" presStyleCnt="7"/>
      <dgm:spPr/>
    </dgm:pt>
    <dgm:pt modelId="{2620B6A5-1BA3-7E4C-97C8-F485AF490B6C}" type="pres">
      <dgm:prSet presAssocID="{062D8577-9C48-40C9-84AE-97EC50D5398E}" presName="vert1" presStyleCnt="0"/>
      <dgm:spPr/>
    </dgm:pt>
    <dgm:pt modelId="{147C825B-CFC5-814C-9DB4-E6DDA903CD1F}" type="pres">
      <dgm:prSet presAssocID="{72A23D70-C938-4425-B758-AF651CF0381A}" presName="thickLine" presStyleLbl="alignNode1" presStyleIdx="5" presStyleCnt="7"/>
      <dgm:spPr/>
    </dgm:pt>
    <dgm:pt modelId="{12EB8B6F-8E1B-C141-8B8B-7AF950DCEB5D}" type="pres">
      <dgm:prSet presAssocID="{72A23D70-C938-4425-B758-AF651CF0381A}" presName="horz1" presStyleCnt="0"/>
      <dgm:spPr/>
    </dgm:pt>
    <dgm:pt modelId="{395CCFF3-9FAE-F041-9327-58FF116AF704}" type="pres">
      <dgm:prSet presAssocID="{72A23D70-C938-4425-B758-AF651CF0381A}" presName="tx1" presStyleLbl="revTx" presStyleIdx="5" presStyleCnt="7"/>
      <dgm:spPr/>
    </dgm:pt>
    <dgm:pt modelId="{068B33D9-C084-5842-AEF7-D927C9509B7B}" type="pres">
      <dgm:prSet presAssocID="{72A23D70-C938-4425-B758-AF651CF0381A}" presName="vert1" presStyleCnt="0"/>
      <dgm:spPr/>
    </dgm:pt>
    <dgm:pt modelId="{7FC0FE3B-920B-1845-8571-8CADA3FDBE8C}" type="pres">
      <dgm:prSet presAssocID="{43F24BE9-2308-4133-BA11-885C3CBBE620}" presName="thickLine" presStyleLbl="alignNode1" presStyleIdx="6" presStyleCnt="7"/>
      <dgm:spPr/>
    </dgm:pt>
    <dgm:pt modelId="{1906CF04-85FD-1743-8F99-14C5C83D1314}" type="pres">
      <dgm:prSet presAssocID="{43F24BE9-2308-4133-BA11-885C3CBBE620}" presName="horz1" presStyleCnt="0"/>
      <dgm:spPr/>
    </dgm:pt>
    <dgm:pt modelId="{6FF3C805-4F2E-674C-8501-09BC092D99C1}" type="pres">
      <dgm:prSet presAssocID="{43F24BE9-2308-4133-BA11-885C3CBBE620}" presName="tx1" presStyleLbl="revTx" presStyleIdx="6" presStyleCnt="7"/>
      <dgm:spPr/>
    </dgm:pt>
    <dgm:pt modelId="{375AE3E2-6CB4-4B4D-B4D5-73DBE0B335C1}" type="pres">
      <dgm:prSet presAssocID="{43F24BE9-2308-4133-BA11-885C3CBBE620}" presName="vert1" presStyleCnt="0"/>
      <dgm:spPr/>
    </dgm:pt>
  </dgm:ptLst>
  <dgm:cxnLst>
    <dgm:cxn modelId="{3479E900-9525-4FC2-951F-12143633B1C3}" srcId="{3D490481-A35D-49B0-B720-82F455D29F74}" destId="{993BFD0C-2492-45CD-946F-CE149CB229C6}" srcOrd="0" destOrd="0" parTransId="{E60C142C-7F4E-4EFF-8D40-91A46C687086}" sibTransId="{02464928-6619-4DAC-9EF5-7B47CEA28A6B}"/>
    <dgm:cxn modelId="{4BE78605-9C80-486F-80E6-3F170D8D4AE7}" srcId="{3D490481-A35D-49B0-B720-82F455D29F74}" destId="{A979D1EA-4C17-4B4A-8823-02CF95E40C54}" srcOrd="1" destOrd="0" parTransId="{F5B9191E-16A6-4225-A083-7B2D089D21E8}" sibTransId="{08492B56-7456-4C8D-B5B8-81404D2E553F}"/>
    <dgm:cxn modelId="{80B46E19-1920-1B49-8EAE-27EFD5D8AE76}" type="presOf" srcId="{A979D1EA-4C17-4B4A-8823-02CF95E40C54}" destId="{469A55E0-080E-B248-BAF5-6F8B2D33DD82}" srcOrd="0" destOrd="0" presId="urn:microsoft.com/office/officeart/2008/layout/LinedList"/>
    <dgm:cxn modelId="{736C421E-486F-4E2A-BE88-954C4AD9EBBB}" srcId="{3D490481-A35D-49B0-B720-82F455D29F74}" destId="{43F24BE9-2308-4133-BA11-885C3CBBE620}" srcOrd="6" destOrd="0" parTransId="{AF942343-F43A-458B-BABD-E1E4AF17DDE2}" sibTransId="{D2A07902-9502-4C9B-95AF-3C67E078E4EA}"/>
    <dgm:cxn modelId="{51A8A327-078E-AC48-8CD1-7C7D783A0CE7}" type="presOf" srcId="{43F24BE9-2308-4133-BA11-885C3CBBE620}" destId="{6FF3C805-4F2E-674C-8501-09BC092D99C1}" srcOrd="0" destOrd="0" presId="urn:microsoft.com/office/officeart/2008/layout/LinedList"/>
    <dgm:cxn modelId="{87865667-3EE1-4738-8C1C-7DAE9B67A996}" srcId="{3D490481-A35D-49B0-B720-82F455D29F74}" destId="{D7B2FC47-979C-40CD-B545-D923E6F8AFFA}" srcOrd="3" destOrd="0" parTransId="{36F0BFD5-A7C0-4438-80BE-E75B5EDCDC3B}" sibTransId="{D956AED1-B790-4608-B90C-7244E117CAE4}"/>
    <dgm:cxn modelId="{D98E656C-5520-A746-9A57-4CF1EF1393AB}" type="presOf" srcId="{72A23D70-C938-4425-B758-AF651CF0381A}" destId="{395CCFF3-9FAE-F041-9327-58FF116AF704}" srcOrd="0" destOrd="0" presId="urn:microsoft.com/office/officeart/2008/layout/LinedList"/>
    <dgm:cxn modelId="{B192CE74-576E-BD41-9F12-321580196ACF}" type="presOf" srcId="{D7B2FC47-979C-40CD-B545-D923E6F8AFFA}" destId="{854DAA3A-B45F-A741-B5A7-48F9D0710D4F}" srcOrd="0" destOrd="0" presId="urn:microsoft.com/office/officeart/2008/layout/LinedList"/>
    <dgm:cxn modelId="{EC73AB7E-F841-4D39-A27F-2CB76AC63C80}" srcId="{3D490481-A35D-49B0-B720-82F455D29F74}" destId="{72A23D70-C938-4425-B758-AF651CF0381A}" srcOrd="5" destOrd="0" parTransId="{65902982-9A9E-42E4-9F40-9B1AA866BE61}" sibTransId="{55C16345-1118-48CE-8AC9-0AB2EA66D60B}"/>
    <dgm:cxn modelId="{C453427F-35A1-3049-8153-AFD33A16302A}" type="presOf" srcId="{062D8577-9C48-40C9-84AE-97EC50D5398E}" destId="{D4A3859A-2D81-E142-9A64-057612D76301}" srcOrd="0" destOrd="0" presId="urn:microsoft.com/office/officeart/2008/layout/LinedList"/>
    <dgm:cxn modelId="{D000D081-D95C-4347-A694-744255D109F8}" type="presOf" srcId="{993BFD0C-2492-45CD-946F-CE149CB229C6}" destId="{9B30D9DB-E067-2848-A102-9DD8F161266E}" srcOrd="0" destOrd="0" presId="urn:microsoft.com/office/officeart/2008/layout/LinedList"/>
    <dgm:cxn modelId="{E09DCB97-CA4F-AB4F-A09F-2EC34EE581DC}" type="presOf" srcId="{6A4CCEC4-FFD7-40BD-8BA3-F79D114B33D4}" destId="{F4D3FDA7-1EA3-BF47-B7F5-0C5F1604CB9B}" srcOrd="0" destOrd="0" presId="urn:microsoft.com/office/officeart/2008/layout/LinedList"/>
    <dgm:cxn modelId="{8FC595CA-91F5-451B-BA33-69679D3D9498}" srcId="{3D490481-A35D-49B0-B720-82F455D29F74}" destId="{6A4CCEC4-FFD7-40BD-8BA3-F79D114B33D4}" srcOrd="2" destOrd="0" parTransId="{1534CB9C-48AA-4016-884F-D389C722D9D7}" sibTransId="{440A5432-7D44-453C-90D2-06C154871630}"/>
    <dgm:cxn modelId="{FCF8E9CA-D89E-45DA-A9E6-CA065D50DE76}" srcId="{3D490481-A35D-49B0-B720-82F455D29F74}" destId="{062D8577-9C48-40C9-84AE-97EC50D5398E}" srcOrd="4" destOrd="0" parTransId="{0F6435D9-F57A-47F2-A07F-8C7275AA9422}" sibTransId="{FE55EF8C-45E0-4DAD-949F-25110D771E8E}"/>
    <dgm:cxn modelId="{6FDBC9D4-C020-F44C-8079-4A9893F26504}" type="presOf" srcId="{3D490481-A35D-49B0-B720-82F455D29F74}" destId="{0FF0848D-0777-A846-B710-DAD603AD2445}" srcOrd="0" destOrd="0" presId="urn:microsoft.com/office/officeart/2008/layout/LinedList"/>
    <dgm:cxn modelId="{A9592C48-D80A-164A-BFC4-E871AD658E17}" type="presParOf" srcId="{0FF0848D-0777-A846-B710-DAD603AD2445}" destId="{FBE08BD3-C56E-A04E-9993-49D9DB000FB0}" srcOrd="0" destOrd="0" presId="urn:microsoft.com/office/officeart/2008/layout/LinedList"/>
    <dgm:cxn modelId="{B64B26A2-DB5A-3942-B46D-C813116D89D3}" type="presParOf" srcId="{0FF0848D-0777-A846-B710-DAD603AD2445}" destId="{97CB7A14-F176-564E-9018-F0E6E0B0442F}" srcOrd="1" destOrd="0" presId="urn:microsoft.com/office/officeart/2008/layout/LinedList"/>
    <dgm:cxn modelId="{476054CB-1698-0C48-9E31-7E900818E533}" type="presParOf" srcId="{97CB7A14-F176-564E-9018-F0E6E0B0442F}" destId="{9B30D9DB-E067-2848-A102-9DD8F161266E}" srcOrd="0" destOrd="0" presId="urn:microsoft.com/office/officeart/2008/layout/LinedList"/>
    <dgm:cxn modelId="{0290289E-4754-014D-93B9-0ED220465719}" type="presParOf" srcId="{97CB7A14-F176-564E-9018-F0E6E0B0442F}" destId="{B41DA91E-AC48-F04D-8A8A-1F3C71196D23}" srcOrd="1" destOrd="0" presId="urn:microsoft.com/office/officeart/2008/layout/LinedList"/>
    <dgm:cxn modelId="{544BCB3A-2E87-734F-A96B-388F8545B965}" type="presParOf" srcId="{0FF0848D-0777-A846-B710-DAD603AD2445}" destId="{7062283A-E7F0-BB45-9D9A-540F370FC8F0}" srcOrd="2" destOrd="0" presId="urn:microsoft.com/office/officeart/2008/layout/LinedList"/>
    <dgm:cxn modelId="{1573CD97-3BF3-C244-AA2A-AE31D5939851}" type="presParOf" srcId="{0FF0848D-0777-A846-B710-DAD603AD2445}" destId="{3FEF1E81-FA4F-BC4F-A17A-CC00A119208F}" srcOrd="3" destOrd="0" presId="urn:microsoft.com/office/officeart/2008/layout/LinedList"/>
    <dgm:cxn modelId="{CB01D21D-55B5-B840-ADC1-A2E9C9A89FFF}" type="presParOf" srcId="{3FEF1E81-FA4F-BC4F-A17A-CC00A119208F}" destId="{469A55E0-080E-B248-BAF5-6F8B2D33DD82}" srcOrd="0" destOrd="0" presId="urn:microsoft.com/office/officeart/2008/layout/LinedList"/>
    <dgm:cxn modelId="{D5D44BAE-08B5-AF47-BC4D-4C3706054503}" type="presParOf" srcId="{3FEF1E81-FA4F-BC4F-A17A-CC00A119208F}" destId="{2D2D4C9D-8BF0-5B46-AEB4-73D03B5A037B}" srcOrd="1" destOrd="0" presId="urn:microsoft.com/office/officeart/2008/layout/LinedList"/>
    <dgm:cxn modelId="{9CC2DC11-998C-104E-859C-BA6F388CBFA9}" type="presParOf" srcId="{0FF0848D-0777-A846-B710-DAD603AD2445}" destId="{E8130E3E-26F9-7F40-B1ED-63B98B2FE08C}" srcOrd="4" destOrd="0" presId="urn:microsoft.com/office/officeart/2008/layout/LinedList"/>
    <dgm:cxn modelId="{CA663401-CFD1-AB49-A16D-3BAEA1D90F25}" type="presParOf" srcId="{0FF0848D-0777-A846-B710-DAD603AD2445}" destId="{DB11CFC6-987D-C240-8609-E5A82BA51D1A}" srcOrd="5" destOrd="0" presId="urn:microsoft.com/office/officeart/2008/layout/LinedList"/>
    <dgm:cxn modelId="{7334AA18-2E6C-ED45-AF85-94EB40BCEFFF}" type="presParOf" srcId="{DB11CFC6-987D-C240-8609-E5A82BA51D1A}" destId="{F4D3FDA7-1EA3-BF47-B7F5-0C5F1604CB9B}" srcOrd="0" destOrd="0" presId="urn:microsoft.com/office/officeart/2008/layout/LinedList"/>
    <dgm:cxn modelId="{E662503F-4A12-0B4F-8A0A-57B580DD6FE6}" type="presParOf" srcId="{DB11CFC6-987D-C240-8609-E5A82BA51D1A}" destId="{BEB309FF-3D5F-5F44-B64F-F813FB1595EC}" srcOrd="1" destOrd="0" presId="urn:microsoft.com/office/officeart/2008/layout/LinedList"/>
    <dgm:cxn modelId="{BAD18A87-D066-684A-A84A-8A132203F894}" type="presParOf" srcId="{0FF0848D-0777-A846-B710-DAD603AD2445}" destId="{D77E5FA7-75F4-DE4C-832E-E60C1149BEF8}" srcOrd="6" destOrd="0" presId="urn:microsoft.com/office/officeart/2008/layout/LinedList"/>
    <dgm:cxn modelId="{9B80FD65-6A00-5642-9881-46ECED2FC31B}" type="presParOf" srcId="{0FF0848D-0777-A846-B710-DAD603AD2445}" destId="{0BFD4656-90B1-9D46-B043-822E5FA007FC}" srcOrd="7" destOrd="0" presId="urn:microsoft.com/office/officeart/2008/layout/LinedList"/>
    <dgm:cxn modelId="{18CE0E4E-10C5-2C49-BA1B-37D146EAA46B}" type="presParOf" srcId="{0BFD4656-90B1-9D46-B043-822E5FA007FC}" destId="{854DAA3A-B45F-A741-B5A7-48F9D0710D4F}" srcOrd="0" destOrd="0" presId="urn:microsoft.com/office/officeart/2008/layout/LinedList"/>
    <dgm:cxn modelId="{782359A6-D4F6-B547-A10D-32BB2301341B}" type="presParOf" srcId="{0BFD4656-90B1-9D46-B043-822E5FA007FC}" destId="{D6C50EC6-5E17-C343-A19A-5C8563E2679E}" srcOrd="1" destOrd="0" presId="urn:microsoft.com/office/officeart/2008/layout/LinedList"/>
    <dgm:cxn modelId="{2310468E-CF98-1C40-B2DD-6CE10A86847A}" type="presParOf" srcId="{0FF0848D-0777-A846-B710-DAD603AD2445}" destId="{CEB8DC86-B538-CD4D-B0F3-322CD5EABBC1}" srcOrd="8" destOrd="0" presId="urn:microsoft.com/office/officeart/2008/layout/LinedList"/>
    <dgm:cxn modelId="{0021D0B8-4A44-7947-9386-494F5AA94A23}" type="presParOf" srcId="{0FF0848D-0777-A846-B710-DAD603AD2445}" destId="{B5D510CA-ACFD-444E-A707-00E8FA19FD91}" srcOrd="9" destOrd="0" presId="urn:microsoft.com/office/officeart/2008/layout/LinedList"/>
    <dgm:cxn modelId="{F2A0E015-911A-9248-9AFB-C8B0DFA54579}" type="presParOf" srcId="{B5D510CA-ACFD-444E-A707-00E8FA19FD91}" destId="{D4A3859A-2D81-E142-9A64-057612D76301}" srcOrd="0" destOrd="0" presId="urn:microsoft.com/office/officeart/2008/layout/LinedList"/>
    <dgm:cxn modelId="{DCEBD7D7-FFC6-E145-B256-621D34080AEE}" type="presParOf" srcId="{B5D510CA-ACFD-444E-A707-00E8FA19FD91}" destId="{2620B6A5-1BA3-7E4C-97C8-F485AF490B6C}" srcOrd="1" destOrd="0" presId="urn:microsoft.com/office/officeart/2008/layout/LinedList"/>
    <dgm:cxn modelId="{6BFB063C-72CE-FD47-882A-F77F2EEF820E}" type="presParOf" srcId="{0FF0848D-0777-A846-B710-DAD603AD2445}" destId="{147C825B-CFC5-814C-9DB4-E6DDA903CD1F}" srcOrd="10" destOrd="0" presId="urn:microsoft.com/office/officeart/2008/layout/LinedList"/>
    <dgm:cxn modelId="{231C56CB-9037-D646-AEDF-DF9958E1EC67}" type="presParOf" srcId="{0FF0848D-0777-A846-B710-DAD603AD2445}" destId="{12EB8B6F-8E1B-C141-8B8B-7AF950DCEB5D}" srcOrd="11" destOrd="0" presId="urn:microsoft.com/office/officeart/2008/layout/LinedList"/>
    <dgm:cxn modelId="{A74C50D7-6D6E-1D49-BF3C-F761BE9DB7EC}" type="presParOf" srcId="{12EB8B6F-8E1B-C141-8B8B-7AF950DCEB5D}" destId="{395CCFF3-9FAE-F041-9327-58FF116AF704}" srcOrd="0" destOrd="0" presId="urn:microsoft.com/office/officeart/2008/layout/LinedList"/>
    <dgm:cxn modelId="{CFB36753-AE34-8B4D-96DC-8AC26BA55C83}" type="presParOf" srcId="{12EB8B6F-8E1B-C141-8B8B-7AF950DCEB5D}" destId="{068B33D9-C084-5842-AEF7-D927C9509B7B}" srcOrd="1" destOrd="0" presId="urn:microsoft.com/office/officeart/2008/layout/LinedList"/>
    <dgm:cxn modelId="{1D0F42E9-CDE7-D042-8A1C-E727FA057EEB}" type="presParOf" srcId="{0FF0848D-0777-A846-B710-DAD603AD2445}" destId="{7FC0FE3B-920B-1845-8571-8CADA3FDBE8C}" srcOrd="12" destOrd="0" presId="urn:microsoft.com/office/officeart/2008/layout/LinedList"/>
    <dgm:cxn modelId="{B6F2E756-13DB-D540-8644-7A8BF6D1779E}" type="presParOf" srcId="{0FF0848D-0777-A846-B710-DAD603AD2445}" destId="{1906CF04-85FD-1743-8F99-14C5C83D1314}" srcOrd="13" destOrd="0" presId="urn:microsoft.com/office/officeart/2008/layout/LinedList"/>
    <dgm:cxn modelId="{89C7E88D-68B1-A348-A91D-75E6D1CA7728}" type="presParOf" srcId="{1906CF04-85FD-1743-8F99-14C5C83D1314}" destId="{6FF3C805-4F2E-674C-8501-09BC092D99C1}" srcOrd="0" destOrd="0" presId="urn:microsoft.com/office/officeart/2008/layout/LinedList"/>
    <dgm:cxn modelId="{08FF89EE-F3E1-ED4D-BAEE-467829C2764A}" type="presParOf" srcId="{1906CF04-85FD-1743-8F99-14C5C83D1314}" destId="{375AE3E2-6CB4-4B4D-B4D5-73DBE0B335C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AC7350-1A91-3445-A730-FDDC7B28F29D}"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BA2C793B-10DF-7243-84FC-110CE035CFE9}">
      <dgm:prSet phldrT="[Text]" custT="1"/>
      <dgm:spPr/>
      <dgm:t>
        <a:bodyPr/>
        <a:lstStyle/>
        <a:p>
          <a:r>
            <a:rPr lang="en-US" sz="3200" b="1" dirty="0">
              <a:solidFill>
                <a:schemeClr val="tx1"/>
              </a:solidFill>
              <a:highlight>
                <a:srgbClr val="FFFF00"/>
              </a:highlight>
              <a:latin typeface="Times New Roman" panose="02020603050405020304" pitchFamily="18" charset="0"/>
              <a:cs typeface="Times New Roman" panose="02020603050405020304" pitchFamily="18" charset="0"/>
            </a:rPr>
            <a:t>NORMALIZE</a:t>
          </a:r>
          <a:endParaRPr lang="en-US" sz="3200" dirty="0">
            <a:highlight>
              <a:srgbClr val="FFFF00"/>
            </a:highlight>
            <a:latin typeface="Times New Roman" panose="02020603050405020304" pitchFamily="18" charset="0"/>
            <a:cs typeface="Times New Roman" panose="02020603050405020304" pitchFamily="18" charset="0"/>
          </a:endParaRPr>
        </a:p>
      </dgm:t>
    </dgm:pt>
    <dgm:pt modelId="{C349EB9E-005B-944A-9286-345B723A5EBE}" type="parTrans" cxnId="{2C2AC3AF-B1F2-FB4B-A7C9-1D9D5BCF9529}">
      <dgm:prSet/>
      <dgm:spPr/>
      <dgm:t>
        <a:bodyPr/>
        <a:lstStyle/>
        <a:p>
          <a:endParaRPr lang="en-US"/>
        </a:p>
      </dgm:t>
    </dgm:pt>
    <dgm:pt modelId="{F65E1690-1895-D546-9218-4F43EE0BF75C}" type="sibTrans" cxnId="{2C2AC3AF-B1F2-FB4B-A7C9-1D9D5BCF9529}">
      <dgm:prSet/>
      <dgm:spPr/>
      <dgm:t>
        <a:bodyPr/>
        <a:lstStyle/>
        <a:p>
          <a:endParaRPr lang="en-US"/>
        </a:p>
      </dgm:t>
    </dgm:pt>
    <dgm:pt modelId="{9D64A824-390B-CC44-B39F-E2B48D54A474}">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Strengths Based Approach</a:t>
          </a:r>
        </a:p>
      </dgm:t>
    </dgm:pt>
    <dgm:pt modelId="{A31D2072-9E99-F348-8189-FEC40C836688}" type="parTrans" cxnId="{90256E3B-56FF-3944-BF28-F9CCC555C011}">
      <dgm:prSet/>
      <dgm:spPr/>
      <dgm:t>
        <a:bodyPr/>
        <a:lstStyle/>
        <a:p>
          <a:endParaRPr lang="en-US"/>
        </a:p>
      </dgm:t>
    </dgm:pt>
    <dgm:pt modelId="{3CDF3033-9119-C044-AAFB-E9925092712B}" type="sibTrans" cxnId="{90256E3B-56FF-3944-BF28-F9CCC555C011}">
      <dgm:prSet/>
      <dgm:spPr/>
      <dgm:t>
        <a:bodyPr/>
        <a:lstStyle/>
        <a:p>
          <a:endParaRPr lang="en-US"/>
        </a:p>
      </dgm:t>
    </dgm:pt>
    <dgm:pt modelId="{A1DD5D0F-73D0-4645-A1EF-C0266222A71C}">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Potential for Resiliency</a:t>
          </a:r>
        </a:p>
      </dgm:t>
    </dgm:pt>
    <dgm:pt modelId="{67CECBAE-B61A-3745-9B18-A733E6C88DF3}" type="parTrans" cxnId="{CC2440F1-B05A-D243-9205-3C3FF1F1F8B0}">
      <dgm:prSet/>
      <dgm:spPr/>
      <dgm:t>
        <a:bodyPr/>
        <a:lstStyle/>
        <a:p>
          <a:endParaRPr lang="en-US"/>
        </a:p>
      </dgm:t>
    </dgm:pt>
    <dgm:pt modelId="{DBDCCB94-7777-3548-9BC1-1950FD5E7AB0}" type="sibTrans" cxnId="{CC2440F1-B05A-D243-9205-3C3FF1F1F8B0}">
      <dgm:prSet/>
      <dgm:spPr/>
      <dgm:t>
        <a:bodyPr/>
        <a:lstStyle/>
        <a:p>
          <a:endParaRPr lang="en-US"/>
        </a:p>
      </dgm:t>
    </dgm:pt>
    <dgm:pt modelId="{FA5DC6F6-7644-AF45-9800-037418A903ED}" type="pres">
      <dgm:prSet presAssocID="{CAAC7350-1A91-3445-A730-FDDC7B28F29D}" presName="outerComposite" presStyleCnt="0">
        <dgm:presLayoutVars>
          <dgm:chMax val="5"/>
          <dgm:dir/>
          <dgm:resizeHandles val="exact"/>
        </dgm:presLayoutVars>
      </dgm:prSet>
      <dgm:spPr/>
    </dgm:pt>
    <dgm:pt modelId="{8A6885A5-C49F-124A-A2B5-C6AC4CCD9D72}" type="pres">
      <dgm:prSet presAssocID="{CAAC7350-1A91-3445-A730-FDDC7B28F29D}" presName="dummyMaxCanvas" presStyleCnt="0">
        <dgm:presLayoutVars/>
      </dgm:prSet>
      <dgm:spPr/>
    </dgm:pt>
    <dgm:pt modelId="{BD8B45E2-8759-E545-8E53-C8E17BCB013F}" type="pres">
      <dgm:prSet presAssocID="{CAAC7350-1A91-3445-A730-FDDC7B28F29D}" presName="ThreeNodes_1" presStyleLbl="node1" presStyleIdx="0" presStyleCnt="3" custScaleX="117647" custLinFactNeighborX="3498" custLinFactNeighborY="-3028">
        <dgm:presLayoutVars>
          <dgm:bulletEnabled val="1"/>
        </dgm:presLayoutVars>
      </dgm:prSet>
      <dgm:spPr/>
    </dgm:pt>
    <dgm:pt modelId="{F2C6D15F-12C2-2D4A-BFF1-DC9758567836}" type="pres">
      <dgm:prSet presAssocID="{CAAC7350-1A91-3445-A730-FDDC7B28F29D}" presName="ThreeNodes_2" presStyleLbl="node1" presStyleIdx="1" presStyleCnt="3">
        <dgm:presLayoutVars>
          <dgm:bulletEnabled val="1"/>
        </dgm:presLayoutVars>
      </dgm:prSet>
      <dgm:spPr/>
    </dgm:pt>
    <dgm:pt modelId="{F69F952D-0ED8-E84F-98B4-C24E3385339D}" type="pres">
      <dgm:prSet presAssocID="{CAAC7350-1A91-3445-A730-FDDC7B28F29D}" presName="ThreeNodes_3" presStyleLbl="node1" presStyleIdx="2" presStyleCnt="3">
        <dgm:presLayoutVars>
          <dgm:bulletEnabled val="1"/>
        </dgm:presLayoutVars>
      </dgm:prSet>
      <dgm:spPr/>
    </dgm:pt>
    <dgm:pt modelId="{7C7E8884-19B0-064F-8E32-30127CB78E64}" type="pres">
      <dgm:prSet presAssocID="{CAAC7350-1A91-3445-A730-FDDC7B28F29D}" presName="ThreeConn_1-2" presStyleLbl="fgAccFollowNode1" presStyleIdx="0" presStyleCnt="2">
        <dgm:presLayoutVars>
          <dgm:bulletEnabled val="1"/>
        </dgm:presLayoutVars>
      </dgm:prSet>
      <dgm:spPr/>
    </dgm:pt>
    <dgm:pt modelId="{5CFEB03B-F476-6441-AEA7-3B05F950D62A}" type="pres">
      <dgm:prSet presAssocID="{CAAC7350-1A91-3445-A730-FDDC7B28F29D}" presName="ThreeConn_2-3" presStyleLbl="fgAccFollowNode1" presStyleIdx="1" presStyleCnt="2">
        <dgm:presLayoutVars>
          <dgm:bulletEnabled val="1"/>
        </dgm:presLayoutVars>
      </dgm:prSet>
      <dgm:spPr/>
    </dgm:pt>
    <dgm:pt modelId="{22A6140F-C4E8-3040-8BB1-8A8477BB9441}" type="pres">
      <dgm:prSet presAssocID="{CAAC7350-1A91-3445-A730-FDDC7B28F29D}" presName="ThreeNodes_1_text" presStyleLbl="node1" presStyleIdx="2" presStyleCnt="3">
        <dgm:presLayoutVars>
          <dgm:bulletEnabled val="1"/>
        </dgm:presLayoutVars>
      </dgm:prSet>
      <dgm:spPr/>
    </dgm:pt>
    <dgm:pt modelId="{295C51FE-7C77-0442-AD82-25EAD062BB6C}" type="pres">
      <dgm:prSet presAssocID="{CAAC7350-1A91-3445-A730-FDDC7B28F29D}" presName="ThreeNodes_2_text" presStyleLbl="node1" presStyleIdx="2" presStyleCnt="3">
        <dgm:presLayoutVars>
          <dgm:bulletEnabled val="1"/>
        </dgm:presLayoutVars>
      </dgm:prSet>
      <dgm:spPr/>
    </dgm:pt>
    <dgm:pt modelId="{E441E74F-9A7E-5C41-88BB-C87C97FA6B7C}" type="pres">
      <dgm:prSet presAssocID="{CAAC7350-1A91-3445-A730-FDDC7B28F29D}" presName="ThreeNodes_3_text" presStyleLbl="node1" presStyleIdx="2" presStyleCnt="3">
        <dgm:presLayoutVars>
          <dgm:bulletEnabled val="1"/>
        </dgm:presLayoutVars>
      </dgm:prSet>
      <dgm:spPr/>
    </dgm:pt>
  </dgm:ptLst>
  <dgm:cxnLst>
    <dgm:cxn modelId="{90256E3B-56FF-3944-BF28-F9CCC555C011}" srcId="{CAAC7350-1A91-3445-A730-FDDC7B28F29D}" destId="{9D64A824-390B-CC44-B39F-E2B48D54A474}" srcOrd="1" destOrd="0" parTransId="{A31D2072-9E99-F348-8189-FEC40C836688}" sibTransId="{3CDF3033-9119-C044-AAFB-E9925092712B}"/>
    <dgm:cxn modelId="{31B29740-12EE-EC45-92FD-E26636A91B65}" type="presOf" srcId="{BA2C793B-10DF-7243-84FC-110CE035CFE9}" destId="{22A6140F-C4E8-3040-8BB1-8A8477BB9441}" srcOrd="1" destOrd="0" presId="urn:microsoft.com/office/officeart/2005/8/layout/vProcess5"/>
    <dgm:cxn modelId="{0E3BC44F-4FA5-4B4F-ADCB-9F2C1C891642}" type="presOf" srcId="{A1DD5D0F-73D0-4645-A1EF-C0266222A71C}" destId="{F69F952D-0ED8-E84F-98B4-C24E3385339D}" srcOrd="0" destOrd="0" presId="urn:microsoft.com/office/officeart/2005/8/layout/vProcess5"/>
    <dgm:cxn modelId="{349D5557-FCB5-7B4E-9277-CDF323764032}" type="presOf" srcId="{A1DD5D0F-73D0-4645-A1EF-C0266222A71C}" destId="{E441E74F-9A7E-5C41-88BB-C87C97FA6B7C}" srcOrd="1" destOrd="0" presId="urn:microsoft.com/office/officeart/2005/8/layout/vProcess5"/>
    <dgm:cxn modelId="{A9DD5889-5772-4F4E-84ED-ACA1F3B3029B}" type="presOf" srcId="{F65E1690-1895-D546-9218-4F43EE0BF75C}" destId="{7C7E8884-19B0-064F-8E32-30127CB78E64}" srcOrd="0" destOrd="0" presId="urn:microsoft.com/office/officeart/2005/8/layout/vProcess5"/>
    <dgm:cxn modelId="{2C2AC3AF-B1F2-FB4B-A7C9-1D9D5BCF9529}" srcId="{CAAC7350-1A91-3445-A730-FDDC7B28F29D}" destId="{BA2C793B-10DF-7243-84FC-110CE035CFE9}" srcOrd="0" destOrd="0" parTransId="{C349EB9E-005B-944A-9286-345B723A5EBE}" sibTransId="{F65E1690-1895-D546-9218-4F43EE0BF75C}"/>
    <dgm:cxn modelId="{1390BACE-B90B-1D43-982B-B641DC79F97B}" type="presOf" srcId="{CAAC7350-1A91-3445-A730-FDDC7B28F29D}" destId="{FA5DC6F6-7644-AF45-9800-037418A903ED}" srcOrd="0" destOrd="0" presId="urn:microsoft.com/office/officeart/2005/8/layout/vProcess5"/>
    <dgm:cxn modelId="{53386FD5-6898-644E-BE56-0D833FE58B33}" type="presOf" srcId="{9D64A824-390B-CC44-B39F-E2B48D54A474}" destId="{F2C6D15F-12C2-2D4A-BFF1-DC9758567836}" srcOrd="0" destOrd="0" presId="urn:microsoft.com/office/officeart/2005/8/layout/vProcess5"/>
    <dgm:cxn modelId="{964A6FE4-A0DA-D34F-98BF-392C3FEC47E2}" type="presOf" srcId="{9D64A824-390B-CC44-B39F-E2B48D54A474}" destId="{295C51FE-7C77-0442-AD82-25EAD062BB6C}" srcOrd="1" destOrd="0" presId="urn:microsoft.com/office/officeart/2005/8/layout/vProcess5"/>
    <dgm:cxn modelId="{762719EE-53B7-7240-8C9D-E7C6B5B48DCF}" type="presOf" srcId="{BA2C793B-10DF-7243-84FC-110CE035CFE9}" destId="{BD8B45E2-8759-E545-8E53-C8E17BCB013F}" srcOrd="0" destOrd="0" presId="urn:microsoft.com/office/officeart/2005/8/layout/vProcess5"/>
    <dgm:cxn modelId="{CC2440F1-B05A-D243-9205-3C3FF1F1F8B0}" srcId="{CAAC7350-1A91-3445-A730-FDDC7B28F29D}" destId="{A1DD5D0F-73D0-4645-A1EF-C0266222A71C}" srcOrd="2" destOrd="0" parTransId="{67CECBAE-B61A-3745-9B18-A733E6C88DF3}" sibTransId="{DBDCCB94-7777-3548-9BC1-1950FD5E7AB0}"/>
    <dgm:cxn modelId="{DF78FAF7-C71B-B444-8344-28C9689D782E}" type="presOf" srcId="{3CDF3033-9119-C044-AAFB-E9925092712B}" destId="{5CFEB03B-F476-6441-AEA7-3B05F950D62A}" srcOrd="0" destOrd="0" presId="urn:microsoft.com/office/officeart/2005/8/layout/vProcess5"/>
    <dgm:cxn modelId="{1459D8D2-D6BA-8041-A8D3-F090D51E0D84}" type="presParOf" srcId="{FA5DC6F6-7644-AF45-9800-037418A903ED}" destId="{8A6885A5-C49F-124A-A2B5-C6AC4CCD9D72}" srcOrd="0" destOrd="0" presId="urn:microsoft.com/office/officeart/2005/8/layout/vProcess5"/>
    <dgm:cxn modelId="{80619872-9CA4-0A41-B28C-6219A6B5AEB7}" type="presParOf" srcId="{FA5DC6F6-7644-AF45-9800-037418A903ED}" destId="{BD8B45E2-8759-E545-8E53-C8E17BCB013F}" srcOrd="1" destOrd="0" presId="urn:microsoft.com/office/officeart/2005/8/layout/vProcess5"/>
    <dgm:cxn modelId="{D1630DF8-36B6-5B4D-843A-527E35E3AE34}" type="presParOf" srcId="{FA5DC6F6-7644-AF45-9800-037418A903ED}" destId="{F2C6D15F-12C2-2D4A-BFF1-DC9758567836}" srcOrd="2" destOrd="0" presId="urn:microsoft.com/office/officeart/2005/8/layout/vProcess5"/>
    <dgm:cxn modelId="{201D9A4C-675B-F84C-8151-39C3A801F3CB}" type="presParOf" srcId="{FA5DC6F6-7644-AF45-9800-037418A903ED}" destId="{F69F952D-0ED8-E84F-98B4-C24E3385339D}" srcOrd="3" destOrd="0" presId="urn:microsoft.com/office/officeart/2005/8/layout/vProcess5"/>
    <dgm:cxn modelId="{4DE9002C-8D82-EB44-A68B-ED7F88A9CE8A}" type="presParOf" srcId="{FA5DC6F6-7644-AF45-9800-037418A903ED}" destId="{7C7E8884-19B0-064F-8E32-30127CB78E64}" srcOrd="4" destOrd="0" presId="urn:microsoft.com/office/officeart/2005/8/layout/vProcess5"/>
    <dgm:cxn modelId="{6C967175-C826-D04B-AF30-97E670BD382F}" type="presParOf" srcId="{FA5DC6F6-7644-AF45-9800-037418A903ED}" destId="{5CFEB03B-F476-6441-AEA7-3B05F950D62A}" srcOrd="5" destOrd="0" presId="urn:microsoft.com/office/officeart/2005/8/layout/vProcess5"/>
    <dgm:cxn modelId="{E29348BE-D24F-A840-B359-EBEB234E5532}" type="presParOf" srcId="{FA5DC6F6-7644-AF45-9800-037418A903ED}" destId="{22A6140F-C4E8-3040-8BB1-8A8477BB9441}" srcOrd="6" destOrd="0" presId="urn:microsoft.com/office/officeart/2005/8/layout/vProcess5"/>
    <dgm:cxn modelId="{971B4FEF-27CD-7E40-9949-B10FAB2244C5}" type="presParOf" srcId="{FA5DC6F6-7644-AF45-9800-037418A903ED}" destId="{295C51FE-7C77-0442-AD82-25EAD062BB6C}" srcOrd="7" destOrd="0" presId="urn:microsoft.com/office/officeart/2005/8/layout/vProcess5"/>
    <dgm:cxn modelId="{EE1184B7-847F-9D47-9B49-49E4160FC77B}" type="presParOf" srcId="{FA5DC6F6-7644-AF45-9800-037418A903ED}" destId="{E441E74F-9A7E-5C41-88BB-C87C97FA6B7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2B9B80-62BC-401F-8E83-94508E4C744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41DB84B-BD9C-4CDF-924C-6FF60BD833AF}">
      <dgm:prSet custT="1"/>
      <dgm:spPr/>
      <dgm:t>
        <a:bodyPr/>
        <a:lstStyle/>
        <a:p>
          <a:r>
            <a:rPr lang="en-US" sz="2400" dirty="0">
              <a:solidFill>
                <a:schemeClr val="tx1"/>
              </a:solidFill>
              <a:latin typeface="Times New Roman" panose="02020603050405020304" pitchFamily="18" charset="0"/>
              <a:cs typeface="Times New Roman" panose="02020603050405020304" pitchFamily="18" charset="0"/>
            </a:rPr>
            <a:t>Clients with PTSD show </a:t>
          </a:r>
          <a:r>
            <a:rPr lang="en-US" sz="2400" b="1" dirty="0">
              <a:solidFill>
                <a:schemeClr val="tx1"/>
              </a:solidFill>
              <a:latin typeface="Times New Roman" panose="02020603050405020304" pitchFamily="18" charset="0"/>
              <a:cs typeface="Times New Roman" panose="02020603050405020304" pitchFamily="18" charset="0"/>
            </a:rPr>
            <a:t>increased cortisol and norepinephrine responses to stress</a:t>
          </a:r>
          <a:endParaRPr lang="en-US" sz="2400" dirty="0">
            <a:solidFill>
              <a:schemeClr val="tx1"/>
            </a:solidFill>
            <a:latin typeface="Times New Roman" panose="02020603050405020304" pitchFamily="18" charset="0"/>
            <a:cs typeface="Times New Roman" panose="02020603050405020304" pitchFamily="18" charset="0"/>
          </a:endParaRPr>
        </a:p>
      </dgm:t>
    </dgm:pt>
    <dgm:pt modelId="{F05AC6FA-CDE6-4062-8E65-5043726730BC}" type="parTrans" cxnId="{2821160C-6100-4056-9AD8-D16B864AAF42}">
      <dgm:prSet/>
      <dgm:spPr/>
      <dgm:t>
        <a:bodyPr/>
        <a:lstStyle/>
        <a:p>
          <a:endParaRPr lang="en-US"/>
        </a:p>
      </dgm:t>
    </dgm:pt>
    <dgm:pt modelId="{D569C6D3-6237-4931-AF5C-C269A408F457}" type="sibTrans" cxnId="{2821160C-6100-4056-9AD8-D16B864AAF42}">
      <dgm:prSet/>
      <dgm:spPr/>
      <dgm:t>
        <a:bodyPr/>
        <a:lstStyle/>
        <a:p>
          <a:endParaRPr lang="en-US"/>
        </a:p>
      </dgm:t>
    </dgm:pt>
    <dgm:pt modelId="{B29D6F75-3852-419C-8DDA-1AFBA9B6F6B3}">
      <dgm:prSet custT="1"/>
      <dgm:spPr/>
      <dgm:t>
        <a:bodyPr/>
        <a:lstStyle/>
        <a:p>
          <a:r>
            <a:rPr lang="en-US" sz="2400" dirty="0">
              <a:latin typeface="Times New Roman" panose="02020603050405020304" pitchFamily="18" charset="0"/>
              <a:cs typeface="Times New Roman" panose="02020603050405020304" pitchFamily="18" charset="0"/>
            </a:rPr>
            <a:t>Multiple studies have demonstrated </a:t>
          </a:r>
          <a:r>
            <a:rPr lang="en-US" sz="2400" b="1" dirty="0">
              <a:latin typeface="Times New Roman" panose="02020603050405020304" pitchFamily="18" charset="0"/>
              <a:cs typeface="Times New Roman" panose="02020603050405020304" pitchFamily="18" charset="0"/>
            </a:rPr>
            <a:t>verbal declarative memory deficits in PTSD</a:t>
          </a:r>
          <a:endParaRPr lang="en-US" sz="2400" dirty="0">
            <a:latin typeface="Times New Roman" panose="02020603050405020304" pitchFamily="18" charset="0"/>
            <a:cs typeface="Times New Roman" panose="02020603050405020304" pitchFamily="18" charset="0"/>
          </a:endParaRPr>
        </a:p>
      </dgm:t>
    </dgm:pt>
    <dgm:pt modelId="{C9E6E1F3-ED1D-4E26-B932-EFEBD105B6A8}" type="parTrans" cxnId="{6AB0D725-4741-43B3-A143-8EE6A6E8ABD1}">
      <dgm:prSet/>
      <dgm:spPr/>
      <dgm:t>
        <a:bodyPr/>
        <a:lstStyle/>
        <a:p>
          <a:endParaRPr lang="en-US"/>
        </a:p>
      </dgm:t>
    </dgm:pt>
    <dgm:pt modelId="{153B8662-38DB-4DA3-B1E0-327E72C9F83C}" type="sibTrans" cxnId="{6AB0D725-4741-43B3-A143-8EE6A6E8ABD1}">
      <dgm:prSet/>
      <dgm:spPr/>
      <dgm:t>
        <a:bodyPr/>
        <a:lstStyle/>
        <a:p>
          <a:endParaRPr lang="en-US"/>
        </a:p>
      </dgm:t>
    </dgm:pt>
    <dgm:pt modelId="{418C2696-9F88-4CBD-90C7-7722A9FBC69D}">
      <dgm:prSet custT="1"/>
      <dgm:spPr/>
      <dgm:t>
        <a:bodyPr/>
        <a:lstStyle/>
        <a:p>
          <a:r>
            <a:rPr lang="en-US" sz="2400" dirty="0">
              <a:latin typeface="Times New Roman" panose="02020603050405020304" pitchFamily="18" charset="0"/>
              <a:cs typeface="Times New Roman" panose="02020603050405020304" pitchFamily="18" charset="0"/>
            </a:rPr>
            <a:t>Studies in PTSD are consistent with </a:t>
          </a:r>
          <a:r>
            <a:rPr lang="en-US" sz="2400" b="1" dirty="0">
              <a:latin typeface="Times New Roman" panose="02020603050405020304" pitchFamily="18" charset="0"/>
              <a:cs typeface="Times New Roman" panose="02020603050405020304" pitchFamily="18" charset="0"/>
            </a:rPr>
            <a:t>changes in cognition and brain structure </a:t>
          </a:r>
          <a:endParaRPr lang="en-US" sz="2400" dirty="0">
            <a:latin typeface="Times New Roman" panose="02020603050405020304" pitchFamily="18" charset="0"/>
            <a:cs typeface="Times New Roman" panose="02020603050405020304" pitchFamily="18" charset="0"/>
          </a:endParaRPr>
        </a:p>
      </dgm:t>
    </dgm:pt>
    <dgm:pt modelId="{0301DB0B-0D77-4328-AB00-98A252A8642B}" type="parTrans" cxnId="{693513DE-CFA2-45A1-A7DC-EE3A8975A655}">
      <dgm:prSet/>
      <dgm:spPr/>
      <dgm:t>
        <a:bodyPr/>
        <a:lstStyle/>
        <a:p>
          <a:endParaRPr lang="en-US"/>
        </a:p>
      </dgm:t>
    </dgm:pt>
    <dgm:pt modelId="{EF420B4F-309D-43D2-9E0F-1AA11FB77C9B}" type="sibTrans" cxnId="{693513DE-CFA2-45A1-A7DC-EE3A8975A655}">
      <dgm:prSet/>
      <dgm:spPr/>
      <dgm:t>
        <a:bodyPr/>
        <a:lstStyle/>
        <a:p>
          <a:endParaRPr lang="en-US"/>
        </a:p>
      </dgm:t>
    </dgm:pt>
    <dgm:pt modelId="{9705A97B-0B25-984E-96BC-A06B4C9AD4AD}">
      <dgm:prSet custT="1"/>
      <dgm:spPr/>
      <dgm:t>
        <a:bodyPr/>
        <a:lstStyle/>
        <a:p>
          <a:r>
            <a:rPr lang="en-US" sz="2400" b="1" dirty="0">
              <a:latin typeface="Times New Roman" panose="02020603050405020304" pitchFamily="18" charset="0"/>
              <a:cs typeface="Times New Roman" panose="02020603050405020304" pitchFamily="18" charset="0"/>
            </a:rPr>
            <a:t>Decrease in neurogenesis </a:t>
          </a:r>
          <a:r>
            <a:rPr lang="en-US" sz="2400" dirty="0">
              <a:latin typeface="Times New Roman" panose="02020603050405020304" pitchFamily="18" charset="0"/>
              <a:cs typeface="Times New Roman" panose="02020603050405020304" pitchFamily="18" charset="0"/>
            </a:rPr>
            <a:t>has also been associated with mental health conditions such as </a:t>
          </a:r>
          <a:r>
            <a:rPr lang="en-US" sz="2400" b="1" dirty="0">
              <a:latin typeface="Times New Roman" panose="02020603050405020304" pitchFamily="18" charset="0"/>
              <a:cs typeface="Times New Roman" panose="02020603050405020304" pitchFamily="18" charset="0"/>
            </a:rPr>
            <a:t>depression, anxiety, and PTSD</a:t>
          </a:r>
          <a:endParaRPr lang="en-US" sz="2400" b="1" dirty="0"/>
        </a:p>
      </dgm:t>
    </dgm:pt>
    <dgm:pt modelId="{C38975F6-89AC-5E44-9373-7426B61EF664}" type="parTrans" cxnId="{93BF12FB-E4A7-5D41-8517-1A93FB257040}">
      <dgm:prSet/>
      <dgm:spPr/>
      <dgm:t>
        <a:bodyPr/>
        <a:lstStyle/>
        <a:p>
          <a:endParaRPr lang="en-US"/>
        </a:p>
      </dgm:t>
    </dgm:pt>
    <dgm:pt modelId="{1368E2EB-A503-064D-8431-7106BE166C3C}" type="sibTrans" cxnId="{93BF12FB-E4A7-5D41-8517-1A93FB257040}">
      <dgm:prSet/>
      <dgm:spPr/>
      <dgm:t>
        <a:bodyPr/>
        <a:lstStyle/>
        <a:p>
          <a:endParaRPr lang="en-US"/>
        </a:p>
      </dgm:t>
    </dgm:pt>
    <dgm:pt modelId="{DF6EEF0A-148C-4441-8F8E-A3B5EA7CB5D7}" type="pres">
      <dgm:prSet presAssocID="{D62B9B80-62BC-401F-8E83-94508E4C744B}" presName="linear" presStyleCnt="0">
        <dgm:presLayoutVars>
          <dgm:animLvl val="lvl"/>
          <dgm:resizeHandles val="exact"/>
        </dgm:presLayoutVars>
      </dgm:prSet>
      <dgm:spPr/>
    </dgm:pt>
    <dgm:pt modelId="{0B800935-227A-1349-B70A-70629320C1B0}" type="pres">
      <dgm:prSet presAssocID="{B29D6F75-3852-419C-8DDA-1AFBA9B6F6B3}" presName="parentText" presStyleLbl="node1" presStyleIdx="0" presStyleCnt="4">
        <dgm:presLayoutVars>
          <dgm:chMax val="0"/>
          <dgm:bulletEnabled val="1"/>
        </dgm:presLayoutVars>
      </dgm:prSet>
      <dgm:spPr/>
    </dgm:pt>
    <dgm:pt modelId="{F2B68C53-2477-4E41-8470-0FE5606FEDF3}" type="pres">
      <dgm:prSet presAssocID="{153B8662-38DB-4DA3-B1E0-327E72C9F83C}" presName="spacer" presStyleCnt="0"/>
      <dgm:spPr/>
    </dgm:pt>
    <dgm:pt modelId="{232EFB68-4440-5D45-BFCF-BF1D1D60BA0A}" type="pres">
      <dgm:prSet presAssocID="{E41DB84B-BD9C-4CDF-924C-6FF60BD833AF}" presName="parentText" presStyleLbl="node1" presStyleIdx="1" presStyleCnt="4" custLinFactY="16843" custLinFactNeighborX="-9706" custLinFactNeighborY="100000">
        <dgm:presLayoutVars>
          <dgm:chMax val="0"/>
          <dgm:bulletEnabled val="1"/>
        </dgm:presLayoutVars>
      </dgm:prSet>
      <dgm:spPr/>
    </dgm:pt>
    <dgm:pt modelId="{F5A1A017-A145-BA43-A082-25C18F61BAE2}" type="pres">
      <dgm:prSet presAssocID="{D569C6D3-6237-4931-AF5C-C269A408F457}" presName="spacer" presStyleCnt="0"/>
      <dgm:spPr/>
    </dgm:pt>
    <dgm:pt modelId="{F81141BC-4687-5348-A0FE-80BDAD3C860D}" type="pres">
      <dgm:prSet presAssocID="{9705A97B-0B25-984E-96BC-A06B4C9AD4AD}" presName="parentText" presStyleLbl="node1" presStyleIdx="2" presStyleCnt="4" custScaleY="130564" custLinFactY="49459" custLinFactNeighborY="100000">
        <dgm:presLayoutVars>
          <dgm:chMax val="0"/>
          <dgm:bulletEnabled val="1"/>
        </dgm:presLayoutVars>
      </dgm:prSet>
      <dgm:spPr/>
    </dgm:pt>
    <dgm:pt modelId="{102560BD-8780-C34B-B23E-CD43969F11D7}" type="pres">
      <dgm:prSet presAssocID="{1368E2EB-A503-064D-8431-7106BE166C3C}" presName="spacer" presStyleCnt="0"/>
      <dgm:spPr/>
    </dgm:pt>
    <dgm:pt modelId="{3CABDE89-3B4A-324B-B869-C6F5172B2AD0}" type="pres">
      <dgm:prSet presAssocID="{418C2696-9F88-4CBD-90C7-7722A9FBC69D}" presName="parentText" presStyleLbl="node1" presStyleIdx="3" presStyleCnt="4" custLinFactY="117597" custLinFactNeighborX="-1305" custLinFactNeighborY="200000">
        <dgm:presLayoutVars>
          <dgm:chMax val="0"/>
          <dgm:bulletEnabled val="1"/>
        </dgm:presLayoutVars>
      </dgm:prSet>
      <dgm:spPr/>
    </dgm:pt>
  </dgm:ptLst>
  <dgm:cxnLst>
    <dgm:cxn modelId="{8CC68206-8AD5-E145-8C77-2C242E5411E4}" type="presOf" srcId="{E41DB84B-BD9C-4CDF-924C-6FF60BD833AF}" destId="{232EFB68-4440-5D45-BFCF-BF1D1D60BA0A}" srcOrd="0" destOrd="0" presId="urn:microsoft.com/office/officeart/2005/8/layout/vList2"/>
    <dgm:cxn modelId="{2821160C-6100-4056-9AD8-D16B864AAF42}" srcId="{D62B9B80-62BC-401F-8E83-94508E4C744B}" destId="{E41DB84B-BD9C-4CDF-924C-6FF60BD833AF}" srcOrd="1" destOrd="0" parTransId="{F05AC6FA-CDE6-4062-8E65-5043726730BC}" sibTransId="{D569C6D3-6237-4931-AF5C-C269A408F457}"/>
    <dgm:cxn modelId="{6AB0D725-4741-43B3-A143-8EE6A6E8ABD1}" srcId="{D62B9B80-62BC-401F-8E83-94508E4C744B}" destId="{B29D6F75-3852-419C-8DDA-1AFBA9B6F6B3}" srcOrd="0" destOrd="0" parTransId="{C9E6E1F3-ED1D-4E26-B932-EFEBD105B6A8}" sibTransId="{153B8662-38DB-4DA3-B1E0-327E72C9F83C}"/>
    <dgm:cxn modelId="{9B38BF3C-6619-0043-85EC-970488EFE03D}" type="presOf" srcId="{D62B9B80-62BC-401F-8E83-94508E4C744B}" destId="{DF6EEF0A-148C-4441-8F8E-A3B5EA7CB5D7}" srcOrd="0" destOrd="0" presId="urn:microsoft.com/office/officeart/2005/8/layout/vList2"/>
    <dgm:cxn modelId="{D113DA82-4C99-2846-AAC8-6D9F36862558}" type="presOf" srcId="{B29D6F75-3852-419C-8DDA-1AFBA9B6F6B3}" destId="{0B800935-227A-1349-B70A-70629320C1B0}" srcOrd="0" destOrd="0" presId="urn:microsoft.com/office/officeart/2005/8/layout/vList2"/>
    <dgm:cxn modelId="{E887D19C-D3CA-A744-AD9B-BD191F90F33D}" type="presOf" srcId="{9705A97B-0B25-984E-96BC-A06B4C9AD4AD}" destId="{F81141BC-4687-5348-A0FE-80BDAD3C860D}" srcOrd="0" destOrd="0" presId="urn:microsoft.com/office/officeart/2005/8/layout/vList2"/>
    <dgm:cxn modelId="{EDED859E-CAA0-7E47-96CE-82E104876037}" type="presOf" srcId="{418C2696-9F88-4CBD-90C7-7722A9FBC69D}" destId="{3CABDE89-3B4A-324B-B869-C6F5172B2AD0}" srcOrd="0" destOrd="0" presId="urn:microsoft.com/office/officeart/2005/8/layout/vList2"/>
    <dgm:cxn modelId="{693513DE-CFA2-45A1-A7DC-EE3A8975A655}" srcId="{D62B9B80-62BC-401F-8E83-94508E4C744B}" destId="{418C2696-9F88-4CBD-90C7-7722A9FBC69D}" srcOrd="3" destOrd="0" parTransId="{0301DB0B-0D77-4328-AB00-98A252A8642B}" sibTransId="{EF420B4F-309D-43D2-9E0F-1AA11FB77C9B}"/>
    <dgm:cxn modelId="{93BF12FB-E4A7-5D41-8517-1A93FB257040}" srcId="{D62B9B80-62BC-401F-8E83-94508E4C744B}" destId="{9705A97B-0B25-984E-96BC-A06B4C9AD4AD}" srcOrd="2" destOrd="0" parTransId="{C38975F6-89AC-5E44-9373-7426B61EF664}" sibTransId="{1368E2EB-A503-064D-8431-7106BE166C3C}"/>
    <dgm:cxn modelId="{0156C37A-9FF3-4443-A25B-1C89FC5D6458}" type="presParOf" srcId="{DF6EEF0A-148C-4441-8F8E-A3B5EA7CB5D7}" destId="{0B800935-227A-1349-B70A-70629320C1B0}" srcOrd="0" destOrd="0" presId="urn:microsoft.com/office/officeart/2005/8/layout/vList2"/>
    <dgm:cxn modelId="{4EDE94C7-E07F-064A-81D3-269B59284A24}" type="presParOf" srcId="{DF6EEF0A-148C-4441-8F8E-A3B5EA7CB5D7}" destId="{F2B68C53-2477-4E41-8470-0FE5606FEDF3}" srcOrd="1" destOrd="0" presId="urn:microsoft.com/office/officeart/2005/8/layout/vList2"/>
    <dgm:cxn modelId="{A3D455E6-2CED-BB45-86FC-B34243EC24A1}" type="presParOf" srcId="{DF6EEF0A-148C-4441-8F8E-A3B5EA7CB5D7}" destId="{232EFB68-4440-5D45-BFCF-BF1D1D60BA0A}" srcOrd="2" destOrd="0" presId="urn:microsoft.com/office/officeart/2005/8/layout/vList2"/>
    <dgm:cxn modelId="{7C269EFC-CCB1-9540-A1D6-3DAA2C1DA71B}" type="presParOf" srcId="{DF6EEF0A-148C-4441-8F8E-A3B5EA7CB5D7}" destId="{F5A1A017-A145-BA43-A082-25C18F61BAE2}" srcOrd="3" destOrd="0" presId="urn:microsoft.com/office/officeart/2005/8/layout/vList2"/>
    <dgm:cxn modelId="{FBE85471-7B25-014B-9774-C74B9E1CA120}" type="presParOf" srcId="{DF6EEF0A-148C-4441-8F8E-A3B5EA7CB5D7}" destId="{F81141BC-4687-5348-A0FE-80BDAD3C860D}" srcOrd="4" destOrd="0" presId="urn:microsoft.com/office/officeart/2005/8/layout/vList2"/>
    <dgm:cxn modelId="{1F24856F-9D57-F649-A9B0-B3CE244D15D7}" type="presParOf" srcId="{DF6EEF0A-148C-4441-8F8E-A3B5EA7CB5D7}" destId="{102560BD-8780-C34B-B23E-CD43969F11D7}" srcOrd="5" destOrd="0" presId="urn:microsoft.com/office/officeart/2005/8/layout/vList2"/>
    <dgm:cxn modelId="{9E99A973-7051-A84A-8BDA-037CC9C87737}" type="presParOf" srcId="{DF6EEF0A-148C-4441-8F8E-A3B5EA7CB5D7}" destId="{3CABDE89-3B4A-324B-B869-C6F5172B2AD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FCB4D6-8A7C-2645-9AF7-6EE62DE5F310}"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E6E2965E-E798-9542-9624-AA5B61BBDDB8}">
      <dgm:prSet phldrT="[Text]" custT="1"/>
      <dgm:spPr/>
      <dgm:t>
        <a:bodyPr/>
        <a:lstStyle/>
        <a:p>
          <a:r>
            <a:rPr lang="en-US" sz="3200" b="1" dirty="0">
              <a:solidFill>
                <a:schemeClr val="tx1"/>
              </a:solidFill>
              <a:latin typeface="Times New Roman" panose="02020603050405020304" pitchFamily="18" charset="0"/>
              <a:cs typeface="Times New Roman" panose="02020603050405020304" pitchFamily="18" charset="0"/>
            </a:rPr>
            <a:t>Safety</a:t>
          </a:r>
        </a:p>
        <a:p>
          <a:r>
            <a:rPr lang="en-US" sz="3200" b="1" dirty="0">
              <a:solidFill>
                <a:schemeClr val="tx1"/>
              </a:solidFill>
              <a:latin typeface="Times New Roman" panose="02020603050405020304" pitchFamily="18" charset="0"/>
              <a:cs typeface="Times New Roman" panose="02020603050405020304" pitchFamily="18" charset="0"/>
            </a:rPr>
            <a:t>Net</a:t>
          </a:r>
        </a:p>
      </dgm:t>
    </dgm:pt>
    <dgm:pt modelId="{FCD222D3-D365-7F44-9FE4-66FBB342D859}" type="parTrans" cxnId="{5278B8A6-9549-B94E-9C32-633920B699F6}">
      <dgm:prSet/>
      <dgm:spPr/>
      <dgm:t>
        <a:bodyPr/>
        <a:lstStyle/>
        <a:p>
          <a:endParaRPr lang="en-US"/>
        </a:p>
      </dgm:t>
    </dgm:pt>
    <dgm:pt modelId="{6D427D9A-3D5A-1447-9704-4136E6DBA66E}" type="sibTrans" cxnId="{5278B8A6-9549-B94E-9C32-633920B699F6}">
      <dgm:prSet/>
      <dgm:spPr/>
      <dgm:t>
        <a:bodyPr/>
        <a:lstStyle/>
        <a:p>
          <a:endParaRPr lang="en-US"/>
        </a:p>
      </dgm:t>
    </dgm:pt>
    <dgm:pt modelId="{0DFD57EA-039B-0948-8D59-48AB11859360}">
      <dgm:prSet phldrT="[Text]" custT="1"/>
      <dgm:spPr/>
      <dgm:t>
        <a:bodyPr/>
        <a:lstStyle/>
        <a:p>
          <a:r>
            <a:rPr lang="en-US" sz="3200" b="1" dirty="0">
              <a:solidFill>
                <a:schemeClr val="bg1"/>
              </a:solidFill>
              <a:latin typeface="Times New Roman" panose="02020603050405020304" pitchFamily="18" charset="0"/>
              <a:cs typeface="Times New Roman" panose="02020603050405020304" pitchFamily="18" charset="0"/>
            </a:rPr>
            <a:t>Breathe</a:t>
          </a:r>
        </a:p>
      </dgm:t>
    </dgm:pt>
    <dgm:pt modelId="{9EF997E0-1B98-C942-98FC-D97E35FE89C8}" type="parTrans" cxnId="{440B5DB3-B842-B54C-90C5-30EA62DF0EB3}">
      <dgm:prSet/>
      <dgm:spPr/>
      <dgm:t>
        <a:bodyPr/>
        <a:lstStyle/>
        <a:p>
          <a:endParaRPr lang="en-US"/>
        </a:p>
      </dgm:t>
    </dgm:pt>
    <dgm:pt modelId="{2F6C333A-D282-4C43-A00A-4A987FE87DE5}" type="sibTrans" cxnId="{440B5DB3-B842-B54C-90C5-30EA62DF0EB3}">
      <dgm:prSet/>
      <dgm:spPr/>
      <dgm:t>
        <a:bodyPr/>
        <a:lstStyle/>
        <a:p>
          <a:endParaRPr lang="en-US"/>
        </a:p>
      </dgm:t>
    </dgm:pt>
    <dgm:pt modelId="{1B667E5F-2F40-3D40-A30E-4BB40B5479D6}">
      <dgm:prSet phldrT="[Text]" custT="1"/>
      <dgm:spPr/>
      <dgm:t>
        <a:bodyPr/>
        <a:lstStyle/>
        <a:p>
          <a:r>
            <a:rPr lang="en-US" sz="3200" b="1" dirty="0">
              <a:solidFill>
                <a:schemeClr val="bg1"/>
              </a:solidFill>
              <a:latin typeface="Times New Roman" panose="02020603050405020304" pitchFamily="18" charset="0"/>
              <a:cs typeface="Times New Roman" panose="02020603050405020304" pitchFamily="18" charset="0"/>
            </a:rPr>
            <a:t>Ground</a:t>
          </a:r>
        </a:p>
      </dgm:t>
    </dgm:pt>
    <dgm:pt modelId="{A025B258-2DF6-EF4F-8354-89028975FB02}" type="parTrans" cxnId="{D54E8CC3-14CD-8248-A08A-AF4E10E943CF}">
      <dgm:prSet/>
      <dgm:spPr/>
      <dgm:t>
        <a:bodyPr/>
        <a:lstStyle/>
        <a:p>
          <a:endParaRPr lang="en-US"/>
        </a:p>
      </dgm:t>
    </dgm:pt>
    <dgm:pt modelId="{9AC3F267-25F8-7F42-AB42-769708C2165A}" type="sibTrans" cxnId="{D54E8CC3-14CD-8248-A08A-AF4E10E943CF}">
      <dgm:prSet/>
      <dgm:spPr/>
      <dgm:t>
        <a:bodyPr/>
        <a:lstStyle/>
        <a:p>
          <a:endParaRPr lang="en-US"/>
        </a:p>
      </dgm:t>
    </dgm:pt>
    <dgm:pt modelId="{511F9794-AA4A-704A-9C09-242CF4B94813}">
      <dgm:prSet phldrT="[Text]" custT="1"/>
      <dgm:spPr/>
      <dgm:t>
        <a:bodyPr/>
        <a:lstStyle/>
        <a:p>
          <a:r>
            <a:rPr lang="en-US" sz="2800" b="1" dirty="0">
              <a:solidFill>
                <a:schemeClr val="bg1"/>
              </a:solidFill>
              <a:latin typeface="Times New Roman" panose="02020603050405020304" pitchFamily="18" charset="0"/>
              <a:cs typeface="Times New Roman" panose="02020603050405020304" pitchFamily="18" charset="0"/>
            </a:rPr>
            <a:t>Self-Soothe</a:t>
          </a:r>
        </a:p>
      </dgm:t>
    </dgm:pt>
    <dgm:pt modelId="{6D424FAA-50B6-CC41-9535-9AE4D7E305DC}" type="parTrans" cxnId="{4A29D2E7-24C7-7B45-9489-02C9637FAA99}">
      <dgm:prSet/>
      <dgm:spPr/>
      <dgm:t>
        <a:bodyPr/>
        <a:lstStyle/>
        <a:p>
          <a:endParaRPr lang="en-US"/>
        </a:p>
      </dgm:t>
    </dgm:pt>
    <dgm:pt modelId="{FBF2C655-6858-8043-B9BC-190534D5FBA7}" type="sibTrans" cxnId="{4A29D2E7-24C7-7B45-9489-02C9637FAA99}">
      <dgm:prSet/>
      <dgm:spPr/>
      <dgm:t>
        <a:bodyPr/>
        <a:lstStyle/>
        <a:p>
          <a:endParaRPr lang="en-US"/>
        </a:p>
      </dgm:t>
    </dgm:pt>
    <dgm:pt modelId="{A74D9970-1433-6747-8C95-F4ECD65AE7AD}">
      <dgm:prSet phldrT="[Text]" custT="1"/>
      <dgm:spPr/>
      <dgm:t>
        <a:bodyPr/>
        <a:lstStyle/>
        <a:p>
          <a:r>
            <a:rPr lang="en-US" sz="2800" b="1" dirty="0">
              <a:solidFill>
                <a:schemeClr val="bg1"/>
              </a:solidFill>
              <a:latin typeface="Times New Roman" panose="02020603050405020304" pitchFamily="18" charset="0"/>
              <a:cs typeface="Times New Roman" panose="02020603050405020304" pitchFamily="18" charset="0"/>
            </a:rPr>
            <a:t>Affect Regulation</a:t>
          </a:r>
        </a:p>
      </dgm:t>
    </dgm:pt>
    <dgm:pt modelId="{84D5AA19-7700-2044-A85E-F4D42EFF8964}" type="parTrans" cxnId="{D8BBCB46-B5CF-5243-A02E-54065B2430BE}">
      <dgm:prSet/>
      <dgm:spPr/>
      <dgm:t>
        <a:bodyPr/>
        <a:lstStyle/>
        <a:p>
          <a:endParaRPr lang="en-US"/>
        </a:p>
      </dgm:t>
    </dgm:pt>
    <dgm:pt modelId="{D0E8763E-620B-7648-8048-2C2A1B7DA1A4}" type="sibTrans" cxnId="{D8BBCB46-B5CF-5243-A02E-54065B2430BE}">
      <dgm:prSet/>
      <dgm:spPr/>
      <dgm:t>
        <a:bodyPr/>
        <a:lstStyle/>
        <a:p>
          <a:endParaRPr lang="en-US"/>
        </a:p>
      </dgm:t>
    </dgm:pt>
    <dgm:pt modelId="{E707F7EA-7CD8-F543-A7BC-7FEA882FA33A}">
      <dgm:prSet phldrT="[Text]" custT="1"/>
      <dgm:spPr/>
      <dgm:t>
        <a:bodyPr/>
        <a:lstStyle/>
        <a:p>
          <a:r>
            <a:rPr lang="en-US" sz="2800" b="1" dirty="0">
              <a:solidFill>
                <a:schemeClr val="bg1"/>
              </a:solidFill>
              <a:latin typeface="Times New Roman" panose="02020603050405020304" pitchFamily="18" charset="0"/>
              <a:cs typeface="Times New Roman" panose="02020603050405020304" pitchFamily="18" charset="0"/>
            </a:rPr>
            <a:t>Mindfulness</a:t>
          </a:r>
        </a:p>
      </dgm:t>
    </dgm:pt>
    <dgm:pt modelId="{E4741D3B-185E-4E4C-911C-B44D426ABBF6}" type="parTrans" cxnId="{99FC7372-0068-E340-98C3-DFBEB478A152}">
      <dgm:prSet/>
      <dgm:spPr/>
      <dgm:t>
        <a:bodyPr/>
        <a:lstStyle/>
        <a:p>
          <a:endParaRPr lang="en-US"/>
        </a:p>
      </dgm:t>
    </dgm:pt>
    <dgm:pt modelId="{5B4CFFCC-687B-FB48-A8A8-861857A3A821}" type="sibTrans" cxnId="{99FC7372-0068-E340-98C3-DFBEB478A152}">
      <dgm:prSet/>
      <dgm:spPr/>
      <dgm:t>
        <a:bodyPr/>
        <a:lstStyle/>
        <a:p>
          <a:endParaRPr lang="en-US"/>
        </a:p>
      </dgm:t>
    </dgm:pt>
    <dgm:pt modelId="{AC6D0DDF-B8B2-A045-8FC9-EB9F8A911452}">
      <dgm:prSet phldrT="[Text]" custT="1"/>
      <dgm:spPr/>
      <dgm:t>
        <a:bodyPr/>
        <a:lstStyle/>
        <a:p>
          <a:r>
            <a:rPr lang="en-US" sz="3600" b="1" dirty="0">
              <a:solidFill>
                <a:schemeClr val="bg1"/>
              </a:solidFill>
              <a:latin typeface="Times New Roman" panose="02020603050405020304" pitchFamily="18" charset="0"/>
              <a:cs typeface="Times New Roman" panose="02020603050405020304" pitchFamily="18" charset="0"/>
            </a:rPr>
            <a:t>DBT</a:t>
          </a:r>
        </a:p>
      </dgm:t>
    </dgm:pt>
    <dgm:pt modelId="{DA5B4ECC-0288-DB47-8649-C6406207881C}" type="parTrans" cxnId="{005A4770-38D2-9549-8CC7-822419C9BFDB}">
      <dgm:prSet/>
      <dgm:spPr/>
      <dgm:t>
        <a:bodyPr/>
        <a:lstStyle/>
        <a:p>
          <a:endParaRPr lang="en-US"/>
        </a:p>
      </dgm:t>
    </dgm:pt>
    <dgm:pt modelId="{753C8A45-A9DD-E146-ABF4-CCBA78AAB052}" type="sibTrans" cxnId="{005A4770-38D2-9549-8CC7-822419C9BFDB}">
      <dgm:prSet/>
      <dgm:spPr/>
      <dgm:t>
        <a:bodyPr/>
        <a:lstStyle/>
        <a:p>
          <a:endParaRPr lang="en-US"/>
        </a:p>
      </dgm:t>
    </dgm:pt>
    <dgm:pt modelId="{CF75BFA1-5EB7-9043-97CB-8183E0870B0F}">
      <dgm:prSet phldrT="[Text]" custT="1"/>
      <dgm:spPr/>
      <dgm:t>
        <a:bodyPr/>
        <a:lstStyle/>
        <a:p>
          <a:r>
            <a:rPr lang="en-US" sz="3200" b="1" dirty="0">
              <a:solidFill>
                <a:schemeClr val="bg1"/>
              </a:solidFill>
              <a:latin typeface="Times New Roman" panose="02020603050405020304" pitchFamily="18" charset="0"/>
              <a:cs typeface="Times New Roman" panose="02020603050405020304" pitchFamily="18" charset="0"/>
            </a:rPr>
            <a:t>Outside</a:t>
          </a:r>
        </a:p>
        <a:p>
          <a:r>
            <a:rPr lang="en-US" sz="3200" b="1" dirty="0">
              <a:solidFill>
                <a:schemeClr val="bg1"/>
              </a:solidFill>
              <a:latin typeface="Times New Roman" panose="02020603050405020304" pitchFamily="18" charset="0"/>
              <a:cs typeface="Times New Roman" panose="02020603050405020304" pitchFamily="18" charset="0"/>
            </a:rPr>
            <a:t>Resource</a:t>
          </a:r>
          <a:r>
            <a:rPr lang="en-US" sz="2800" b="1" dirty="0">
              <a:solidFill>
                <a:schemeClr val="bg1"/>
              </a:solidFill>
              <a:latin typeface="Times New Roman" panose="02020603050405020304" pitchFamily="18" charset="0"/>
              <a:cs typeface="Times New Roman" panose="02020603050405020304" pitchFamily="18" charset="0"/>
            </a:rPr>
            <a:t>s</a:t>
          </a:r>
        </a:p>
      </dgm:t>
    </dgm:pt>
    <dgm:pt modelId="{E1B1272F-F6CB-924E-8E64-390377514F56}" type="parTrans" cxnId="{1CFEEB7F-A939-8245-8BD8-064050504E99}">
      <dgm:prSet/>
      <dgm:spPr/>
      <dgm:t>
        <a:bodyPr/>
        <a:lstStyle/>
        <a:p>
          <a:endParaRPr lang="en-US"/>
        </a:p>
      </dgm:t>
    </dgm:pt>
    <dgm:pt modelId="{3FF536C7-8945-1F4C-A96A-B12DEAF5B94C}" type="sibTrans" cxnId="{1CFEEB7F-A939-8245-8BD8-064050504E99}">
      <dgm:prSet/>
      <dgm:spPr/>
      <dgm:t>
        <a:bodyPr/>
        <a:lstStyle/>
        <a:p>
          <a:endParaRPr lang="en-US"/>
        </a:p>
      </dgm:t>
    </dgm:pt>
    <dgm:pt modelId="{408436EC-7E1A-CF4D-8B78-5772B456E9D2}" type="pres">
      <dgm:prSet presAssocID="{26FCB4D6-8A7C-2645-9AF7-6EE62DE5F310}" presName="Name0" presStyleCnt="0">
        <dgm:presLayoutVars>
          <dgm:dir/>
          <dgm:resizeHandles/>
        </dgm:presLayoutVars>
      </dgm:prSet>
      <dgm:spPr/>
    </dgm:pt>
    <dgm:pt modelId="{C9A55220-8A75-E645-A85D-D69E0FD6CFB0}" type="pres">
      <dgm:prSet presAssocID="{E6E2965E-E798-9542-9624-AA5B61BBDDB8}" presName="compNode" presStyleCnt="0"/>
      <dgm:spPr/>
    </dgm:pt>
    <dgm:pt modelId="{552C121A-A8F3-754D-8683-16B5E19F4751}" type="pres">
      <dgm:prSet presAssocID="{E6E2965E-E798-9542-9624-AA5B61BBDDB8}" presName="dummyConnPt" presStyleCnt="0"/>
      <dgm:spPr/>
    </dgm:pt>
    <dgm:pt modelId="{568C480D-A0BB-AD4B-BD90-C9F4A64D194D}" type="pres">
      <dgm:prSet presAssocID="{E6E2965E-E798-9542-9624-AA5B61BBDDB8}" presName="node" presStyleLbl="node1" presStyleIdx="0" presStyleCnt="8" custScaleX="156166">
        <dgm:presLayoutVars>
          <dgm:bulletEnabled val="1"/>
        </dgm:presLayoutVars>
      </dgm:prSet>
      <dgm:spPr/>
    </dgm:pt>
    <dgm:pt modelId="{190F4C49-F7C5-FC41-8842-F12868734848}" type="pres">
      <dgm:prSet presAssocID="{6D427D9A-3D5A-1447-9704-4136E6DBA66E}" presName="sibTrans" presStyleLbl="bgSibTrans2D1" presStyleIdx="0" presStyleCnt="7"/>
      <dgm:spPr/>
    </dgm:pt>
    <dgm:pt modelId="{1FE43A37-1E43-E440-9F9D-294C98087482}" type="pres">
      <dgm:prSet presAssocID="{0DFD57EA-039B-0948-8D59-48AB11859360}" presName="compNode" presStyleCnt="0"/>
      <dgm:spPr/>
    </dgm:pt>
    <dgm:pt modelId="{2EC98E9B-3575-3F4A-B0D7-381C7A8DFDA9}" type="pres">
      <dgm:prSet presAssocID="{0DFD57EA-039B-0948-8D59-48AB11859360}" presName="dummyConnPt" presStyleCnt="0"/>
      <dgm:spPr/>
    </dgm:pt>
    <dgm:pt modelId="{5CFD6776-8199-C848-ABB9-948615A6340A}" type="pres">
      <dgm:prSet presAssocID="{0DFD57EA-039B-0948-8D59-48AB11859360}" presName="node" presStyleLbl="node1" presStyleIdx="1" presStyleCnt="8">
        <dgm:presLayoutVars>
          <dgm:bulletEnabled val="1"/>
        </dgm:presLayoutVars>
      </dgm:prSet>
      <dgm:spPr/>
    </dgm:pt>
    <dgm:pt modelId="{200B6D2F-C324-7541-B6BD-75C0B218B96D}" type="pres">
      <dgm:prSet presAssocID="{2F6C333A-D282-4C43-A00A-4A987FE87DE5}" presName="sibTrans" presStyleLbl="bgSibTrans2D1" presStyleIdx="1" presStyleCnt="7"/>
      <dgm:spPr/>
    </dgm:pt>
    <dgm:pt modelId="{8D2582DF-BFE3-D447-83A4-0C2B21A8DD28}" type="pres">
      <dgm:prSet presAssocID="{1B667E5F-2F40-3D40-A30E-4BB40B5479D6}" presName="compNode" presStyleCnt="0"/>
      <dgm:spPr/>
    </dgm:pt>
    <dgm:pt modelId="{FA11DA68-B5A1-624E-97AC-8D66DCA22BC9}" type="pres">
      <dgm:prSet presAssocID="{1B667E5F-2F40-3D40-A30E-4BB40B5479D6}" presName="dummyConnPt" presStyleCnt="0"/>
      <dgm:spPr/>
    </dgm:pt>
    <dgm:pt modelId="{DA4285A7-AC0D-5D41-88B3-FAEEEA7526BA}" type="pres">
      <dgm:prSet presAssocID="{1B667E5F-2F40-3D40-A30E-4BB40B5479D6}" presName="node" presStyleLbl="node1" presStyleIdx="2" presStyleCnt="8">
        <dgm:presLayoutVars>
          <dgm:bulletEnabled val="1"/>
        </dgm:presLayoutVars>
      </dgm:prSet>
      <dgm:spPr/>
    </dgm:pt>
    <dgm:pt modelId="{BB387E62-643E-DF44-A143-E2E4CF619693}" type="pres">
      <dgm:prSet presAssocID="{9AC3F267-25F8-7F42-AB42-769708C2165A}" presName="sibTrans" presStyleLbl="bgSibTrans2D1" presStyleIdx="2" presStyleCnt="7"/>
      <dgm:spPr/>
    </dgm:pt>
    <dgm:pt modelId="{48E61EA9-F4A4-504A-90F4-57CC13E2BE95}" type="pres">
      <dgm:prSet presAssocID="{511F9794-AA4A-704A-9C09-242CF4B94813}" presName="compNode" presStyleCnt="0"/>
      <dgm:spPr/>
    </dgm:pt>
    <dgm:pt modelId="{FF927875-1A55-1F47-BAC4-159074D3ED42}" type="pres">
      <dgm:prSet presAssocID="{511F9794-AA4A-704A-9C09-242CF4B94813}" presName="dummyConnPt" presStyleCnt="0"/>
      <dgm:spPr/>
    </dgm:pt>
    <dgm:pt modelId="{7AE8C12B-0064-0D4D-B290-48215C77E817}" type="pres">
      <dgm:prSet presAssocID="{511F9794-AA4A-704A-9C09-242CF4B94813}" presName="node" presStyleLbl="node1" presStyleIdx="3" presStyleCnt="8">
        <dgm:presLayoutVars>
          <dgm:bulletEnabled val="1"/>
        </dgm:presLayoutVars>
      </dgm:prSet>
      <dgm:spPr/>
    </dgm:pt>
    <dgm:pt modelId="{81F9554D-6830-F245-9A89-36B4CCBF80EF}" type="pres">
      <dgm:prSet presAssocID="{FBF2C655-6858-8043-B9BC-190534D5FBA7}" presName="sibTrans" presStyleLbl="bgSibTrans2D1" presStyleIdx="3" presStyleCnt="7"/>
      <dgm:spPr/>
    </dgm:pt>
    <dgm:pt modelId="{FF886AA3-9B20-8544-AD96-76ADDE9E22F5}" type="pres">
      <dgm:prSet presAssocID="{A74D9970-1433-6747-8C95-F4ECD65AE7AD}" presName="compNode" presStyleCnt="0"/>
      <dgm:spPr/>
    </dgm:pt>
    <dgm:pt modelId="{9892DBED-3265-C64C-BF8A-B9A9E5A449A9}" type="pres">
      <dgm:prSet presAssocID="{A74D9970-1433-6747-8C95-F4ECD65AE7AD}" presName="dummyConnPt" presStyleCnt="0"/>
      <dgm:spPr/>
    </dgm:pt>
    <dgm:pt modelId="{0FA2799E-8611-FE49-B248-B32809963D3F}" type="pres">
      <dgm:prSet presAssocID="{A74D9970-1433-6747-8C95-F4ECD65AE7AD}" presName="node" presStyleLbl="node1" presStyleIdx="4" presStyleCnt="8">
        <dgm:presLayoutVars>
          <dgm:bulletEnabled val="1"/>
        </dgm:presLayoutVars>
      </dgm:prSet>
      <dgm:spPr/>
    </dgm:pt>
    <dgm:pt modelId="{DCDF78B2-5F22-BB46-8A25-A30EC1593D4B}" type="pres">
      <dgm:prSet presAssocID="{D0E8763E-620B-7648-8048-2C2A1B7DA1A4}" presName="sibTrans" presStyleLbl="bgSibTrans2D1" presStyleIdx="4" presStyleCnt="7"/>
      <dgm:spPr/>
    </dgm:pt>
    <dgm:pt modelId="{D97D0D81-C5AE-7941-90E8-8431F8E948D4}" type="pres">
      <dgm:prSet presAssocID="{E707F7EA-7CD8-F543-A7BC-7FEA882FA33A}" presName="compNode" presStyleCnt="0"/>
      <dgm:spPr/>
    </dgm:pt>
    <dgm:pt modelId="{EF102BD7-F1F1-164D-996A-627C8999E242}" type="pres">
      <dgm:prSet presAssocID="{E707F7EA-7CD8-F543-A7BC-7FEA882FA33A}" presName="dummyConnPt" presStyleCnt="0"/>
      <dgm:spPr/>
    </dgm:pt>
    <dgm:pt modelId="{535A11BF-E72D-844D-84E9-08B04EE5A983}" type="pres">
      <dgm:prSet presAssocID="{E707F7EA-7CD8-F543-A7BC-7FEA882FA33A}" presName="node" presStyleLbl="node1" presStyleIdx="5" presStyleCnt="8" custScaleX="119097">
        <dgm:presLayoutVars>
          <dgm:bulletEnabled val="1"/>
        </dgm:presLayoutVars>
      </dgm:prSet>
      <dgm:spPr/>
    </dgm:pt>
    <dgm:pt modelId="{3A3FFC50-BC12-D149-A8F2-33A8AD50CA90}" type="pres">
      <dgm:prSet presAssocID="{5B4CFFCC-687B-FB48-A8A8-861857A3A821}" presName="sibTrans" presStyleLbl="bgSibTrans2D1" presStyleIdx="5" presStyleCnt="7"/>
      <dgm:spPr/>
    </dgm:pt>
    <dgm:pt modelId="{60CA4589-F820-3A43-B349-FB3B63D50E24}" type="pres">
      <dgm:prSet presAssocID="{AC6D0DDF-B8B2-A045-8FC9-EB9F8A911452}" presName="compNode" presStyleCnt="0"/>
      <dgm:spPr/>
    </dgm:pt>
    <dgm:pt modelId="{9F8893AA-3EAF-964A-B476-E6E04F422BFB}" type="pres">
      <dgm:prSet presAssocID="{AC6D0DDF-B8B2-A045-8FC9-EB9F8A911452}" presName="dummyConnPt" presStyleCnt="0"/>
      <dgm:spPr/>
    </dgm:pt>
    <dgm:pt modelId="{6CCAF687-39D8-1B4A-A393-C61572AAF0B0}" type="pres">
      <dgm:prSet presAssocID="{AC6D0DDF-B8B2-A045-8FC9-EB9F8A911452}" presName="node" presStyleLbl="node1" presStyleIdx="6" presStyleCnt="8">
        <dgm:presLayoutVars>
          <dgm:bulletEnabled val="1"/>
        </dgm:presLayoutVars>
      </dgm:prSet>
      <dgm:spPr/>
    </dgm:pt>
    <dgm:pt modelId="{DC450EDA-E433-FB4F-A425-60876684A9C3}" type="pres">
      <dgm:prSet presAssocID="{753C8A45-A9DD-E146-ABF4-CCBA78AAB052}" presName="sibTrans" presStyleLbl="bgSibTrans2D1" presStyleIdx="6" presStyleCnt="7"/>
      <dgm:spPr/>
    </dgm:pt>
    <dgm:pt modelId="{A1CC5E2B-0BDC-BF44-841B-E68C433AC7C1}" type="pres">
      <dgm:prSet presAssocID="{CF75BFA1-5EB7-9043-97CB-8183E0870B0F}" presName="compNode" presStyleCnt="0"/>
      <dgm:spPr/>
    </dgm:pt>
    <dgm:pt modelId="{FC865486-1BD4-1F4E-9DA7-0BCDC164FB78}" type="pres">
      <dgm:prSet presAssocID="{CF75BFA1-5EB7-9043-97CB-8183E0870B0F}" presName="dummyConnPt" presStyleCnt="0"/>
      <dgm:spPr/>
    </dgm:pt>
    <dgm:pt modelId="{C3C0F2BC-8F0C-3F42-AB20-8F438F8D9605}" type="pres">
      <dgm:prSet presAssocID="{CF75BFA1-5EB7-9043-97CB-8183E0870B0F}" presName="node" presStyleLbl="node1" presStyleIdx="7" presStyleCnt="8" custScaleX="134634">
        <dgm:presLayoutVars>
          <dgm:bulletEnabled val="1"/>
        </dgm:presLayoutVars>
      </dgm:prSet>
      <dgm:spPr/>
    </dgm:pt>
  </dgm:ptLst>
  <dgm:cxnLst>
    <dgm:cxn modelId="{1DF5BA05-DA40-774D-A1F3-5B354A417B26}" type="presOf" srcId="{E6E2965E-E798-9542-9624-AA5B61BBDDB8}" destId="{568C480D-A0BB-AD4B-BD90-C9F4A64D194D}" srcOrd="0" destOrd="0" presId="urn:microsoft.com/office/officeart/2005/8/layout/bProcess4"/>
    <dgm:cxn modelId="{92D40C46-6DA2-C747-BADF-452ED072FD81}" type="presOf" srcId="{FBF2C655-6858-8043-B9BC-190534D5FBA7}" destId="{81F9554D-6830-F245-9A89-36B4CCBF80EF}" srcOrd="0" destOrd="0" presId="urn:microsoft.com/office/officeart/2005/8/layout/bProcess4"/>
    <dgm:cxn modelId="{D8BBCB46-B5CF-5243-A02E-54065B2430BE}" srcId="{26FCB4D6-8A7C-2645-9AF7-6EE62DE5F310}" destId="{A74D9970-1433-6747-8C95-F4ECD65AE7AD}" srcOrd="4" destOrd="0" parTransId="{84D5AA19-7700-2044-A85E-F4D42EFF8964}" sibTransId="{D0E8763E-620B-7648-8048-2C2A1B7DA1A4}"/>
    <dgm:cxn modelId="{C2723260-ADBC-5348-83C8-818AB26AB683}" type="presOf" srcId="{9AC3F267-25F8-7F42-AB42-769708C2165A}" destId="{BB387E62-643E-DF44-A143-E2E4CF619693}" srcOrd="0" destOrd="0" presId="urn:microsoft.com/office/officeart/2005/8/layout/bProcess4"/>
    <dgm:cxn modelId="{6083596F-3858-9F4C-85CE-F2BD6B3253B2}" type="presOf" srcId="{26FCB4D6-8A7C-2645-9AF7-6EE62DE5F310}" destId="{408436EC-7E1A-CF4D-8B78-5772B456E9D2}" srcOrd="0" destOrd="0" presId="urn:microsoft.com/office/officeart/2005/8/layout/bProcess4"/>
    <dgm:cxn modelId="{005A4770-38D2-9549-8CC7-822419C9BFDB}" srcId="{26FCB4D6-8A7C-2645-9AF7-6EE62DE5F310}" destId="{AC6D0DDF-B8B2-A045-8FC9-EB9F8A911452}" srcOrd="6" destOrd="0" parTransId="{DA5B4ECC-0288-DB47-8649-C6406207881C}" sibTransId="{753C8A45-A9DD-E146-ABF4-CCBA78AAB052}"/>
    <dgm:cxn modelId="{99FC7372-0068-E340-98C3-DFBEB478A152}" srcId="{26FCB4D6-8A7C-2645-9AF7-6EE62DE5F310}" destId="{E707F7EA-7CD8-F543-A7BC-7FEA882FA33A}" srcOrd="5" destOrd="0" parTransId="{E4741D3B-185E-4E4C-911C-B44D426ABBF6}" sibTransId="{5B4CFFCC-687B-FB48-A8A8-861857A3A821}"/>
    <dgm:cxn modelId="{F7BB177E-3C1C-8845-AAC7-4BD9987C0B30}" type="presOf" srcId="{CF75BFA1-5EB7-9043-97CB-8183E0870B0F}" destId="{C3C0F2BC-8F0C-3F42-AB20-8F438F8D9605}" srcOrd="0" destOrd="0" presId="urn:microsoft.com/office/officeart/2005/8/layout/bProcess4"/>
    <dgm:cxn modelId="{1CFEEB7F-A939-8245-8BD8-064050504E99}" srcId="{26FCB4D6-8A7C-2645-9AF7-6EE62DE5F310}" destId="{CF75BFA1-5EB7-9043-97CB-8183E0870B0F}" srcOrd="7" destOrd="0" parTransId="{E1B1272F-F6CB-924E-8E64-390377514F56}" sibTransId="{3FF536C7-8945-1F4C-A96A-B12DEAF5B94C}"/>
    <dgm:cxn modelId="{BFC2F67F-96B1-7D4F-B1DE-6C6EE2FC7823}" type="presOf" srcId="{A74D9970-1433-6747-8C95-F4ECD65AE7AD}" destId="{0FA2799E-8611-FE49-B248-B32809963D3F}" srcOrd="0" destOrd="0" presId="urn:microsoft.com/office/officeart/2005/8/layout/bProcess4"/>
    <dgm:cxn modelId="{AB89FC92-2B92-0B41-ABCA-4503E35887A4}" type="presOf" srcId="{6D427D9A-3D5A-1447-9704-4136E6DBA66E}" destId="{190F4C49-F7C5-FC41-8842-F12868734848}" srcOrd="0" destOrd="0" presId="urn:microsoft.com/office/officeart/2005/8/layout/bProcess4"/>
    <dgm:cxn modelId="{5278B8A6-9549-B94E-9C32-633920B699F6}" srcId="{26FCB4D6-8A7C-2645-9AF7-6EE62DE5F310}" destId="{E6E2965E-E798-9542-9624-AA5B61BBDDB8}" srcOrd="0" destOrd="0" parTransId="{FCD222D3-D365-7F44-9FE4-66FBB342D859}" sibTransId="{6D427D9A-3D5A-1447-9704-4136E6DBA66E}"/>
    <dgm:cxn modelId="{2DD674AA-D019-9E4E-B27F-FA8A50642333}" type="presOf" srcId="{753C8A45-A9DD-E146-ABF4-CCBA78AAB052}" destId="{DC450EDA-E433-FB4F-A425-60876684A9C3}" srcOrd="0" destOrd="0" presId="urn:microsoft.com/office/officeart/2005/8/layout/bProcess4"/>
    <dgm:cxn modelId="{A5427BAC-4245-3D41-862C-2A046458F89F}" type="presOf" srcId="{5B4CFFCC-687B-FB48-A8A8-861857A3A821}" destId="{3A3FFC50-BC12-D149-A8F2-33A8AD50CA90}" srcOrd="0" destOrd="0" presId="urn:microsoft.com/office/officeart/2005/8/layout/bProcess4"/>
    <dgm:cxn modelId="{440B5DB3-B842-B54C-90C5-30EA62DF0EB3}" srcId="{26FCB4D6-8A7C-2645-9AF7-6EE62DE5F310}" destId="{0DFD57EA-039B-0948-8D59-48AB11859360}" srcOrd="1" destOrd="0" parTransId="{9EF997E0-1B98-C942-98FC-D97E35FE89C8}" sibTransId="{2F6C333A-D282-4C43-A00A-4A987FE87DE5}"/>
    <dgm:cxn modelId="{F3AEABB7-A566-1448-B1A0-7055FEE3F977}" type="presOf" srcId="{AC6D0DDF-B8B2-A045-8FC9-EB9F8A911452}" destId="{6CCAF687-39D8-1B4A-A393-C61572AAF0B0}" srcOrd="0" destOrd="0" presId="urn:microsoft.com/office/officeart/2005/8/layout/bProcess4"/>
    <dgm:cxn modelId="{5A0611BD-0B9B-764D-BFB5-2CCAE3A1CFB4}" type="presOf" srcId="{0DFD57EA-039B-0948-8D59-48AB11859360}" destId="{5CFD6776-8199-C848-ABB9-948615A6340A}" srcOrd="0" destOrd="0" presId="urn:microsoft.com/office/officeart/2005/8/layout/bProcess4"/>
    <dgm:cxn modelId="{D54E8CC3-14CD-8248-A08A-AF4E10E943CF}" srcId="{26FCB4D6-8A7C-2645-9AF7-6EE62DE5F310}" destId="{1B667E5F-2F40-3D40-A30E-4BB40B5479D6}" srcOrd="2" destOrd="0" parTransId="{A025B258-2DF6-EF4F-8354-89028975FB02}" sibTransId="{9AC3F267-25F8-7F42-AB42-769708C2165A}"/>
    <dgm:cxn modelId="{06E110C9-87DE-D44F-8C6E-AA0FB817CB06}" type="presOf" srcId="{511F9794-AA4A-704A-9C09-242CF4B94813}" destId="{7AE8C12B-0064-0D4D-B290-48215C77E817}" srcOrd="0" destOrd="0" presId="urn:microsoft.com/office/officeart/2005/8/layout/bProcess4"/>
    <dgm:cxn modelId="{62E678D1-CFFD-C148-89B5-AD0646BD6A93}" type="presOf" srcId="{D0E8763E-620B-7648-8048-2C2A1B7DA1A4}" destId="{DCDF78B2-5F22-BB46-8A25-A30EC1593D4B}" srcOrd="0" destOrd="0" presId="urn:microsoft.com/office/officeart/2005/8/layout/bProcess4"/>
    <dgm:cxn modelId="{227026D4-867C-7840-8E31-076B691B4CFE}" type="presOf" srcId="{1B667E5F-2F40-3D40-A30E-4BB40B5479D6}" destId="{DA4285A7-AC0D-5D41-88B3-FAEEEA7526BA}" srcOrd="0" destOrd="0" presId="urn:microsoft.com/office/officeart/2005/8/layout/bProcess4"/>
    <dgm:cxn modelId="{D514C4D8-0FC2-594D-89F8-2F352B389F1E}" type="presOf" srcId="{2F6C333A-D282-4C43-A00A-4A987FE87DE5}" destId="{200B6D2F-C324-7541-B6BD-75C0B218B96D}" srcOrd="0" destOrd="0" presId="urn:microsoft.com/office/officeart/2005/8/layout/bProcess4"/>
    <dgm:cxn modelId="{2EB100E0-1585-C645-9433-2A30840E2D5C}" type="presOf" srcId="{E707F7EA-7CD8-F543-A7BC-7FEA882FA33A}" destId="{535A11BF-E72D-844D-84E9-08B04EE5A983}" srcOrd="0" destOrd="0" presId="urn:microsoft.com/office/officeart/2005/8/layout/bProcess4"/>
    <dgm:cxn modelId="{4A29D2E7-24C7-7B45-9489-02C9637FAA99}" srcId="{26FCB4D6-8A7C-2645-9AF7-6EE62DE5F310}" destId="{511F9794-AA4A-704A-9C09-242CF4B94813}" srcOrd="3" destOrd="0" parTransId="{6D424FAA-50B6-CC41-9535-9AE4D7E305DC}" sibTransId="{FBF2C655-6858-8043-B9BC-190534D5FBA7}"/>
    <dgm:cxn modelId="{12A7069A-D52D-8944-BA9E-7F7B3536DB84}" type="presParOf" srcId="{408436EC-7E1A-CF4D-8B78-5772B456E9D2}" destId="{C9A55220-8A75-E645-A85D-D69E0FD6CFB0}" srcOrd="0" destOrd="0" presId="urn:microsoft.com/office/officeart/2005/8/layout/bProcess4"/>
    <dgm:cxn modelId="{E58E4E14-026B-1843-9E7B-B0BEAFC45902}" type="presParOf" srcId="{C9A55220-8A75-E645-A85D-D69E0FD6CFB0}" destId="{552C121A-A8F3-754D-8683-16B5E19F4751}" srcOrd="0" destOrd="0" presId="urn:microsoft.com/office/officeart/2005/8/layout/bProcess4"/>
    <dgm:cxn modelId="{D17F3BF0-07AF-9943-8E57-A76544C7B34E}" type="presParOf" srcId="{C9A55220-8A75-E645-A85D-D69E0FD6CFB0}" destId="{568C480D-A0BB-AD4B-BD90-C9F4A64D194D}" srcOrd="1" destOrd="0" presId="urn:microsoft.com/office/officeart/2005/8/layout/bProcess4"/>
    <dgm:cxn modelId="{298C405B-B6C3-0E43-8204-747C0ED446A7}" type="presParOf" srcId="{408436EC-7E1A-CF4D-8B78-5772B456E9D2}" destId="{190F4C49-F7C5-FC41-8842-F12868734848}" srcOrd="1" destOrd="0" presId="urn:microsoft.com/office/officeart/2005/8/layout/bProcess4"/>
    <dgm:cxn modelId="{6A3F76F5-3859-A94D-A9E6-A4464C041FE2}" type="presParOf" srcId="{408436EC-7E1A-CF4D-8B78-5772B456E9D2}" destId="{1FE43A37-1E43-E440-9F9D-294C98087482}" srcOrd="2" destOrd="0" presId="urn:microsoft.com/office/officeart/2005/8/layout/bProcess4"/>
    <dgm:cxn modelId="{B10A1696-3651-6B43-9712-AB4F54C92822}" type="presParOf" srcId="{1FE43A37-1E43-E440-9F9D-294C98087482}" destId="{2EC98E9B-3575-3F4A-B0D7-381C7A8DFDA9}" srcOrd="0" destOrd="0" presId="urn:microsoft.com/office/officeart/2005/8/layout/bProcess4"/>
    <dgm:cxn modelId="{80BFD512-C453-F54F-B687-2917E807F052}" type="presParOf" srcId="{1FE43A37-1E43-E440-9F9D-294C98087482}" destId="{5CFD6776-8199-C848-ABB9-948615A6340A}" srcOrd="1" destOrd="0" presId="urn:microsoft.com/office/officeart/2005/8/layout/bProcess4"/>
    <dgm:cxn modelId="{01BC1950-4A34-4848-9F77-977BBF930B93}" type="presParOf" srcId="{408436EC-7E1A-CF4D-8B78-5772B456E9D2}" destId="{200B6D2F-C324-7541-B6BD-75C0B218B96D}" srcOrd="3" destOrd="0" presId="urn:microsoft.com/office/officeart/2005/8/layout/bProcess4"/>
    <dgm:cxn modelId="{D66DCD02-ADC5-2541-98B5-52CC9344CDBA}" type="presParOf" srcId="{408436EC-7E1A-CF4D-8B78-5772B456E9D2}" destId="{8D2582DF-BFE3-D447-83A4-0C2B21A8DD28}" srcOrd="4" destOrd="0" presId="urn:microsoft.com/office/officeart/2005/8/layout/bProcess4"/>
    <dgm:cxn modelId="{80C0E6C6-708F-244A-B1FD-9E0075317FEA}" type="presParOf" srcId="{8D2582DF-BFE3-D447-83A4-0C2B21A8DD28}" destId="{FA11DA68-B5A1-624E-97AC-8D66DCA22BC9}" srcOrd="0" destOrd="0" presId="urn:microsoft.com/office/officeart/2005/8/layout/bProcess4"/>
    <dgm:cxn modelId="{A8E2E8AF-4A0B-D248-99DE-EBC26CCDE620}" type="presParOf" srcId="{8D2582DF-BFE3-D447-83A4-0C2B21A8DD28}" destId="{DA4285A7-AC0D-5D41-88B3-FAEEEA7526BA}" srcOrd="1" destOrd="0" presId="urn:microsoft.com/office/officeart/2005/8/layout/bProcess4"/>
    <dgm:cxn modelId="{1448BC34-61F1-ED4C-88E2-588328AD5457}" type="presParOf" srcId="{408436EC-7E1A-CF4D-8B78-5772B456E9D2}" destId="{BB387E62-643E-DF44-A143-E2E4CF619693}" srcOrd="5" destOrd="0" presId="urn:microsoft.com/office/officeart/2005/8/layout/bProcess4"/>
    <dgm:cxn modelId="{A904FAF2-2B51-3441-B065-3F84D72CB716}" type="presParOf" srcId="{408436EC-7E1A-CF4D-8B78-5772B456E9D2}" destId="{48E61EA9-F4A4-504A-90F4-57CC13E2BE95}" srcOrd="6" destOrd="0" presId="urn:microsoft.com/office/officeart/2005/8/layout/bProcess4"/>
    <dgm:cxn modelId="{6784B248-82C8-D74D-8CBD-A3B73C62CBBB}" type="presParOf" srcId="{48E61EA9-F4A4-504A-90F4-57CC13E2BE95}" destId="{FF927875-1A55-1F47-BAC4-159074D3ED42}" srcOrd="0" destOrd="0" presId="urn:microsoft.com/office/officeart/2005/8/layout/bProcess4"/>
    <dgm:cxn modelId="{04857402-C021-204C-BE54-37A15CDD14B0}" type="presParOf" srcId="{48E61EA9-F4A4-504A-90F4-57CC13E2BE95}" destId="{7AE8C12B-0064-0D4D-B290-48215C77E817}" srcOrd="1" destOrd="0" presId="urn:microsoft.com/office/officeart/2005/8/layout/bProcess4"/>
    <dgm:cxn modelId="{D129278C-C34D-2C4A-A467-700EBED3E1DC}" type="presParOf" srcId="{408436EC-7E1A-CF4D-8B78-5772B456E9D2}" destId="{81F9554D-6830-F245-9A89-36B4CCBF80EF}" srcOrd="7" destOrd="0" presId="urn:microsoft.com/office/officeart/2005/8/layout/bProcess4"/>
    <dgm:cxn modelId="{92EE9D8A-18C2-A640-B077-7304B8FAB3B3}" type="presParOf" srcId="{408436EC-7E1A-CF4D-8B78-5772B456E9D2}" destId="{FF886AA3-9B20-8544-AD96-76ADDE9E22F5}" srcOrd="8" destOrd="0" presId="urn:microsoft.com/office/officeart/2005/8/layout/bProcess4"/>
    <dgm:cxn modelId="{7EEB4960-7FAE-6140-89BD-7598CB744702}" type="presParOf" srcId="{FF886AA3-9B20-8544-AD96-76ADDE9E22F5}" destId="{9892DBED-3265-C64C-BF8A-B9A9E5A449A9}" srcOrd="0" destOrd="0" presId="urn:microsoft.com/office/officeart/2005/8/layout/bProcess4"/>
    <dgm:cxn modelId="{E9EFCC4B-5A8B-D84A-BAE4-7A7745CA8D8A}" type="presParOf" srcId="{FF886AA3-9B20-8544-AD96-76ADDE9E22F5}" destId="{0FA2799E-8611-FE49-B248-B32809963D3F}" srcOrd="1" destOrd="0" presId="urn:microsoft.com/office/officeart/2005/8/layout/bProcess4"/>
    <dgm:cxn modelId="{088E4896-3FB1-8B48-8868-4C72022292FA}" type="presParOf" srcId="{408436EC-7E1A-CF4D-8B78-5772B456E9D2}" destId="{DCDF78B2-5F22-BB46-8A25-A30EC1593D4B}" srcOrd="9" destOrd="0" presId="urn:microsoft.com/office/officeart/2005/8/layout/bProcess4"/>
    <dgm:cxn modelId="{D2158024-5E4E-B444-A092-403F5FB1F31A}" type="presParOf" srcId="{408436EC-7E1A-CF4D-8B78-5772B456E9D2}" destId="{D97D0D81-C5AE-7941-90E8-8431F8E948D4}" srcOrd="10" destOrd="0" presId="urn:microsoft.com/office/officeart/2005/8/layout/bProcess4"/>
    <dgm:cxn modelId="{9BB8A734-82A7-AB4D-AC13-78F92AEA2162}" type="presParOf" srcId="{D97D0D81-C5AE-7941-90E8-8431F8E948D4}" destId="{EF102BD7-F1F1-164D-996A-627C8999E242}" srcOrd="0" destOrd="0" presId="urn:microsoft.com/office/officeart/2005/8/layout/bProcess4"/>
    <dgm:cxn modelId="{5827AAAF-0CF6-5B48-AFFB-EF7FC0235968}" type="presParOf" srcId="{D97D0D81-C5AE-7941-90E8-8431F8E948D4}" destId="{535A11BF-E72D-844D-84E9-08B04EE5A983}" srcOrd="1" destOrd="0" presId="urn:microsoft.com/office/officeart/2005/8/layout/bProcess4"/>
    <dgm:cxn modelId="{121EE9B6-D05B-5D48-953B-96565E6D64D4}" type="presParOf" srcId="{408436EC-7E1A-CF4D-8B78-5772B456E9D2}" destId="{3A3FFC50-BC12-D149-A8F2-33A8AD50CA90}" srcOrd="11" destOrd="0" presId="urn:microsoft.com/office/officeart/2005/8/layout/bProcess4"/>
    <dgm:cxn modelId="{8AD5BF40-ED6E-EA4B-88E1-AD77F318B675}" type="presParOf" srcId="{408436EC-7E1A-CF4D-8B78-5772B456E9D2}" destId="{60CA4589-F820-3A43-B349-FB3B63D50E24}" srcOrd="12" destOrd="0" presId="urn:microsoft.com/office/officeart/2005/8/layout/bProcess4"/>
    <dgm:cxn modelId="{5FC46A98-AC37-F64C-96BB-676D8E67CA24}" type="presParOf" srcId="{60CA4589-F820-3A43-B349-FB3B63D50E24}" destId="{9F8893AA-3EAF-964A-B476-E6E04F422BFB}" srcOrd="0" destOrd="0" presId="urn:microsoft.com/office/officeart/2005/8/layout/bProcess4"/>
    <dgm:cxn modelId="{99393B5A-EF57-794A-8156-6B4A308E2E86}" type="presParOf" srcId="{60CA4589-F820-3A43-B349-FB3B63D50E24}" destId="{6CCAF687-39D8-1B4A-A393-C61572AAF0B0}" srcOrd="1" destOrd="0" presId="urn:microsoft.com/office/officeart/2005/8/layout/bProcess4"/>
    <dgm:cxn modelId="{D3BEEFFD-0A59-CF4E-984A-5C8CCED1E737}" type="presParOf" srcId="{408436EC-7E1A-CF4D-8B78-5772B456E9D2}" destId="{DC450EDA-E433-FB4F-A425-60876684A9C3}" srcOrd="13" destOrd="0" presId="urn:microsoft.com/office/officeart/2005/8/layout/bProcess4"/>
    <dgm:cxn modelId="{1122521F-8486-EA43-A9D1-C38EE1E241BA}" type="presParOf" srcId="{408436EC-7E1A-CF4D-8B78-5772B456E9D2}" destId="{A1CC5E2B-0BDC-BF44-841B-E68C433AC7C1}" srcOrd="14" destOrd="0" presId="urn:microsoft.com/office/officeart/2005/8/layout/bProcess4"/>
    <dgm:cxn modelId="{B372F4E9-9AC5-6D42-B741-B7EFF2E86312}" type="presParOf" srcId="{A1CC5E2B-0BDC-BF44-841B-E68C433AC7C1}" destId="{FC865486-1BD4-1F4E-9DA7-0BCDC164FB78}" srcOrd="0" destOrd="0" presId="urn:microsoft.com/office/officeart/2005/8/layout/bProcess4"/>
    <dgm:cxn modelId="{754481B0-C0DB-F94E-8A6A-F1C04D8D637B}" type="presParOf" srcId="{A1CC5E2B-0BDC-BF44-841B-E68C433AC7C1}" destId="{C3C0F2BC-8F0C-3F42-AB20-8F438F8D960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9BB910-C92E-4348-A0FD-FF9A73EAF725}"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30A19F5F-F018-8748-8791-80A059C2023E}">
      <dgm:prSet custT="1"/>
      <dgm:spPr/>
      <dgm:t>
        <a:bodyPr/>
        <a:lstStyle/>
        <a:p>
          <a:pPr rtl="0"/>
          <a:r>
            <a:rPr lang="en-US" sz="3200" b="1" dirty="0">
              <a:solidFill>
                <a:schemeClr val="tx1"/>
              </a:solidFill>
              <a:latin typeface="Times New Roman" panose="02020603050405020304" pitchFamily="18" charset="0"/>
              <a:cs typeface="Times New Roman" panose="02020603050405020304" pitchFamily="18" charset="0"/>
            </a:rPr>
            <a:t>What meaning did they attach to the trauma/suicide? </a:t>
          </a:r>
        </a:p>
      </dgm:t>
    </dgm:pt>
    <dgm:pt modelId="{1D0D2911-1F35-2741-8063-0166B4E53BC8}" type="parTrans" cxnId="{EC9C54B0-072D-3946-8651-7DA14FC2A33E}">
      <dgm:prSet/>
      <dgm:spPr/>
      <dgm:t>
        <a:bodyPr/>
        <a:lstStyle/>
        <a:p>
          <a:endParaRPr lang="en-US"/>
        </a:p>
      </dgm:t>
    </dgm:pt>
    <dgm:pt modelId="{52FC8519-A388-B04F-B5CF-45636DF67C61}" type="sibTrans" cxnId="{EC9C54B0-072D-3946-8651-7DA14FC2A33E}">
      <dgm:prSet/>
      <dgm:spPr/>
      <dgm:t>
        <a:bodyPr/>
        <a:lstStyle/>
        <a:p>
          <a:endParaRPr lang="en-US"/>
        </a:p>
      </dgm:t>
    </dgm:pt>
    <dgm:pt modelId="{F1C40B28-7B09-7147-A9B2-E6FB5C046532}">
      <dgm:prSet/>
      <dgm:spPr/>
      <dgm:t>
        <a:bodyPr/>
        <a:lstStyle/>
        <a:p>
          <a:pPr rtl="0"/>
          <a:r>
            <a:rPr lang="en-US" dirty="0">
              <a:latin typeface="Times New Roman" panose="02020603050405020304" pitchFamily="18" charset="0"/>
              <a:cs typeface="Times New Roman" panose="02020603050405020304" pitchFamily="18" charset="0"/>
            </a:rPr>
            <a:t>Do they feel responsible?</a:t>
          </a:r>
        </a:p>
      </dgm:t>
    </dgm:pt>
    <dgm:pt modelId="{9A7E9617-B7E4-D34C-93F2-E8B1851C6B0C}" type="parTrans" cxnId="{024D5AA1-C105-5249-89E5-3B639729D63F}">
      <dgm:prSet/>
      <dgm:spPr/>
      <dgm:t>
        <a:bodyPr/>
        <a:lstStyle/>
        <a:p>
          <a:endParaRPr lang="en-US"/>
        </a:p>
      </dgm:t>
    </dgm:pt>
    <dgm:pt modelId="{A0847E5B-5FBA-5D4B-B5CB-BDA4394A6230}" type="sibTrans" cxnId="{024D5AA1-C105-5249-89E5-3B639729D63F}">
      <dgm:prSet/>
      <dgm:spPr/>
      <dgm:t>
        <a:bodyPr/>
        <a:lstStyle/>
        <a:p>
          <a:endParaRPr lang="en-US"/>
        </a:p>
      </dgm:t>
    </dgm:pt>
    <dgm:pt modelId="{56225180-A651-FB4F-9248-F7D66698E438}">
      <dgm:prSet/>
      <dgm:spPr/>
      <dgm:t>
        <a:bodyPr/>
        <a:lstStyle/>
        <a:p>
          <a:pPr rtl="0"/>
          <a:r>
            <a:rPr lang="en-US" dirty="0">
              <a:latin typeface="Times New Roman" panose="02020603050405020304" pitchFamily="18" charset="0"/>
              <a:cs typeface="Times New Roman" panose="02020603050405020304" pitchFamily="18" charset="0"/>
            </a:rPr>
            <a:t>What do they need?</a:t>
          </a:r>
        </a:p>
      </dgm:t>
    </dgm:pt>
    <dgm:pt modelId="{B3B45ED6-DA52-D248-87E1-536A70AEF479}" type="parTrans" cxnId="{765393FE-F5E7-7146-BBCF-3B6DC38CD03B}">
      <dgm:prSet/>
      <dgm:spPr/>
      <dgm:t>
        <a:bodyPr/>
        <a:lstStyle/>
        <a:p>
          <a:endParaRPr lang="en-US"/>
        </a:p>
      </dgm:t>
    </dgm:pt>
    <dgm:pt modelId="{13E54696-5410-F142-9261-E636C184A859}" type="sibTrans" cxnId="{765393FE-F5E7-7146-BBCF-3B6DC38CD03B}">
      <dgm:prSet/>
      <dgm:spPr/>
      <dgm:t>
        <a:bodyPr/>
        <a:lstStyle/>
        <a:p>
          <a:endParaRPr lang="en-US"/>
        </a:p>
      </dgm:t>
    </dgm:pt>
    <dgm:pt modelId="{DC3017B7-3E81-3F48-8084-51C96BEE4741}" type="pres">
      <dgm:prSet presAssocID="{B09BB910-C92E-4348-A0FD-FF9A73EAF725}" presName="diagram" presStyleCnt="0">
        <dgm:presLayoutVars>
          <dgm:dir/>
          <dgm:resizeHandles val="exact"/>
        </dgm:presLayoutVars>
      </dgm:prSet>
      <dgm:spPr/>
    </dgm:pt>
    <dgm:pt modelId="{2E16D4D1-8A25-1F47-BE9D-72C2608A0348}" type="pres">
      <dgm:prSet presAssocID="{30A19F5F-F018-8748-8791-80A059C2023E}" presName="node" presStyleLbl="node1" presStyleIdx="0" presStyleCnt="3">
        <dgm:presLayoutVars>
          <dgm:bulletEnabled val="1"/>
        </dgm:presLayoutVars>
      </dgm:prSet>
      <dgm:spPr/>
    </dgm:pt>
    <dgm:pt modelId="{FAE5FC24-1A23-8F44-B281-008F174A0AAF}" type="pres">
      <dgm:prSet presAssocID="{52FC8519-A388-B04F-B5CF-45636DF67C61}" presName="sibTrans" presStyleCnt="0"/>
      <dgm:spPr/>
    </dgm:pt>
    <dgm:pt modelId="{AF31BF22-AA3A-2443-9037-4ADACB89FABD}" type="pres">
      <dgm:prSet presAssocID="{F1C40B28-7B09-7147-A9B2-E6FB5C046532}" presName="node" presStyleLbl="node1" presStyleIdx="1" presStyleCnt="3">
        <dgm:presLayoutVars>
          <dgm:bulletEnabled val="1"/>
        </dgm:presLayoutVars>
      </dgm:prSet>
      <dgm:spPr/>
    </dgm:pt>
    <dgm:pt modelId="{EEC4B4CF-5E09-D444-8109-9B504229F503}" type="pres">
      <dgm:prSet presAssocID="{A0847E5B-5FBA-5D4B-B5CB-BDA4394A6230}" presName="sibTrans" presStyleCnt="0"/>
      <dgm:spPr/>
    </dgm:pt>
    <dgm:pt modelId="{6E9E9E1C-E388-604D-A0E2-16EF4951B1A8}" type="pres">
      <dgm:prSet presAssocID="{56225180-A651-FB4F-9248-F7D66698E438}" presName="node" presStyleLbl="node1" presStyleIdx="2" presStyleCnt="3">
        <dgm:presLayoutVars>
          <dgm:bulletEnabled val="1"/>
        </dgm:presLayoutVars>
      </dgm:prSet>
      <dgm:spPr/>
    </dgm:pt>
  </dgm:ptLst>
  <dgm:cxnLst>
    <dgm:cxn modelId="{14B58C0F-3525-F042-B4A4-4BB5C8DFA6E1}" type="presOf" srcId="{F1C40B28-7B09-7147-A9B2-E6FB5C046532}" destId="{AF31BF22-AA3A-2443-9037-4ADACB89FABD}" srcOrd="0" destOrd="0" presId="urn:microsoft.com/office/officeart/2005/8/layout/default"/>
    <dgm:cxn modelId="{26957F23-96C8-8B4F-A673-301BE46756F3}" type="presOf" srcId="{56225180-A651-FB4F-9248-F7D66698E438}" destId="{6E9E9E1C-E388-604D-A0E2-16EF4951B1A8}" srcOrd="0" destOrd="0" presId="urn:microsoft.com/office/officeart/2005/8/layout/default"/>
    <dgm:cxn modelId="{827C3885-62C0-4C46-811D-C670BE70AACD}" type="presOf" srcId="{30A19F5F-F018-8748-8791-80A059C2023E}" destId="{2E16D4D1-8A25-1F47-BE9D-72C2608A0348}" srcOrd="0" destOrd="0" presId="urn:microsoft.com/office/officeart/2005/8/layout/default"/>
    <dgm:cxn modelId="{024D5AA1-C105-5249-89E5-3B639729D63F}" srcId="{B09BB910-C92E-4348-A0FD-FF9A73EAF725}" destId="{F1C40B28-7B09-7147-A9B2-E6FB5C046532}" srcOrd="1" destOrd="0" parTransId="{9A7E9617-B7E4-D34C-93F2-E8B1851C6B0C}" sibTransId="{A0847E5B-5FBA-5D4B-B5CB-BDA4394A6230}"/>
    <dgm:cxn modelId="{EC9C54B0-072D-3946-8651-7DA14FC2A33E}" srcId="{B09BB910-C92E-4348-A0FD-FF9A73EAF725}" destId="{30A19F5F-F018-8748-8791-80A059C2023E}" srcOrd="0" destOrd="0" parTransId="{1D0D2911-1F35-2741-8063-0166B4E53BC8}" sibTransId="{52FC8519-A388-B04F-B5CF-45636DF67C61}"/>
    <dgm:cxn modelId="{A938DAF7-8AE1-6644-93EC-8AF98FBA8693}" type="presOf" srcId="{B09BB910-C92E-4348-A0FD-FF9A73EAF725}" destId="{DC3017B7-3E81-3F48-8084-51C96BEE4741}" srcOrd="0" destOrd="0" presId="urn:microsoft.com/office/officeart/2005/8/layout/default"/>
    <dgm:cxn modelId="{765393FE-F5E7-7146-BBCF-3B6DC38CD03B}" srcId="{B09BB910-C92E-4348-A0FD-FF9A73EAF725}" destId="{56225180-A651-FB4F-9248-F7D66698E438}" srcOrd="2" destOrd="0" parTransId="{B3B45ED6-DA52-D248-87E1-536A70AEF479}" sibTransId="{13E54696-5410-F142-9261-E636C184A859}"/>
    <dgm:cxn modelId="{31303B20-D38F-8748-8F59-69CC4ADA8BCD}" type="presParOf" srcId="{DC3017B7-3E81-3F48-8084-51C96BEE4741}" destId="{2E16D4D1-8A25-1F47-BE9D-72C2608A0348}" srcOrd="0" destOrd="0" presId="urn:microsoft.com/office/officeart/2005/8/layout/default"/>
    <dgm:cxn modelId="{08EF7C24-9106-854A-B425-57E27647F433}" type="presParOf" srcId="{DC3017B7-3E81-3F48-8084-51C96BEE4741}" destId="{FAE5FC24-1A23-8F44-B281-008F174A0AAF}" srcOrd="1" destOrd="0" presId="urn:microsoft.com/office/officeart/2005/8/layout/default"/>
    <dgm:cxn modelId="{A9B49406-8944-764B-8ED3-380C89F912B6}" type="presParOf" srcId="{DC3017B7-3E81-3F48-8084-51C96BEE4741}" destId="{AF31BF22-AA3A-2443-9037-4ADACB89FABD}" srcOrd="2" destOrd="0" presId="urn:microsoft.com/office/officeart/2005/8/layout/default"/>
    <dgm:cxn modelId="{CCCAACEF-EB29-F346-9D2B-AD399579AE5B}" type="presParOf" srcId="{DC3017B7-3E81-3F48-8084-51C96BEE4741}" destId="{EEC4B4CF-5E09-D444-8109-9B504229F503}" srcOrd="3" destOrd="0" presId="urn:microsoft.com/office/officeart/2005/8/layout/default"/>
    <dgm:cxn modelId="{158766BA-30E8-E349-BB44-84EB2B54A4BB}" type="presParOf" srcId="{DC3017B7-3E81-3F48-8084-51C96BEE4741}" destId="{6E9E9E1C-E388-604D-A0E2-16EF4951B1A8}"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06DF5E-ECEC-9441-9A08-0C23F1E1F05C}"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D7154412-678F-E542-BCA5-C6C1B80BC3A0}">
      <dgm:prSet phldrT="[Text]" custT="1"/>
      <dgm:spPr/>
      <dgm:t>
        <a:bodyPr/>
        <a:lstStyle/>
        <a:p>
          <a:r>
            <a:rPr lang="en-US" sz="2800" b="1" baseline="0" dirty="0">
              <a:latin typeface="Times New Roman" panose="02020603050405020304" pitchFamily="18" charset="0"/>
              <a:cs typeface="Times New Roman" panose="02020603050405020304" pitchFamily="18" charset="0"/>
            </a:rPr>
            <a:t>POSSIBILITY QUESTIONS</a:t>
          </a:r>
          <a:endParaRPr lang="en-US" sz="2800" b="1" dirty="0">
            <a:latin typeface="Times New Roman" panose="02020603050405020304" pitchFamily="18" charset="0"/>
            <a:cs typeface="Times New Roman" panose="02020603050405020304" pitchFamily="18" charset="0"/>
          </a:endParaRPr>
        </a:p>
      </dgm:t>
    </dgm:pt>
    <dgm:pt modelId="{D8CD72D2-EC1B-1E4B-BE7A-507F5C1F0B42}" type="parTrans" cxnId="{8C493D00-9BC0-B943-BDAF-23F95ACAE7C3}">
      <dgm:prSet/>
      <dgm:spPr/>
      <dgm:t>
        <a:bodyPr/>
        <a:lstStyle/>
        <a:p>
          <a:endParaRPr lang="en-US"/>
        </a:p>
      </dgm:t>
    </dgm:pt>
    <dgm:pt modelId="{C5A5EEC0-6E2C-0A47-8F56-F5D8C2D8F946}" type="sibTrans" cxnId="{8C493D00-9BC0-B943-BDAF-23F95ACAE7C3}">
      <dgm:prSet/>
      <dgm:spPr/>
      <dgm:t>
        <a:bodyPr/>
        <a:lstStyle/>
        <a:p>
          <a:endParaRPr lang="en-US"/>
        </a:p>
      </dgm:t>
    </dgm:pt>
    <dgm:pt modelId="{A185DA12-9B3A-CB41-B249-4D2820B30F8F}">
      <dgm:prSet phldrT="[Text]"/>
      <dgm:spPr/>
      <dgm:t>
        <a:bodyPr/>
        <a:lstStyle/>
        <a:p>
          <a:endParaRPr lang="en-US"/>
        </a:p>
      </dgm:t>
    </dgm:pt>
    <dgm:pt modelId="{758FD54C-BB0C-3F4C-B03F-6F11A10D6C57}" type="parTrans" cxnId="{082F274A-8F17-7247-AA07-8B678BD2B505}">
      <dgm:prSet/>
      <dgm:spPr/>
      <dgm:t>
        <a:bodyPr/>
        <a:lstStyle/>
        <a:p>
          <a:endParaRPr lang="en-US"/>
        </a:p>
      </dgm:t>
    </dgm:pt>
    <dgm:pt modelId="{254A07B2-744B-9344-83B3-7EE5DA20BCAB}" type="sibTrans" cxnId="{082F274A-8F17-7247-AA07-8B678BD2B505}">
      <dgm:prSet/>
      <dgm:spPr/>
      <dgm:t>
        <a:bodyPr/>
        <a:lstStyle/>
        <a:p>
          <a:endParaRPr lang="en-US"/>
        </a:p>
      </dgm:t>
    </dgm:pt>
    <dgm:pt modelId="{A5016724-DD55-5849-B496-D84DD4AEF2D1}">
      <dgm:prSet phldrT="[Text]" custT="1"/>
      <dgm:spPr/>
      <dgm:t>
        <a:bodyPr/>
        <a:lstStyle/>
        <a:p>
          <a:endParaRPr lang="en-US" sz="2400"/>
        </a:p>
      </dgm:t>
    </dgm:pt>
    <dgm:pt modelId="{C4EAB8C7-DF49-0646-8E82-1BB95FE184B2}" type="parTrans" cxnId="{81071034-26FA-1648-9A67-FB11694CBCC3}">
      <dgm:prSet/>
      <dgm:spPr/>
      <dgm:t>
        <a:bodyPr/>
        <a:lstStyle/>
        <a:p>
          <a:endParaRPr lang="en-US"/>
        </a:p>
      </dgm:t>
    </dgm:pt>
    <dgm:pt modelId="{5803FF20-0A2D-194F-936B-713819AB89AB}" type="sibTrans" cxnId="{81071034-26FA-1648-9A67-FB11694CBCC3}">
      <dgm:prSet/>
      <dgm:spPr/>
      <dgm:t>
        <a:bodyPr/>
        <a:lstStyle/>
        <a:p>
          <a:endParaRPr lang="en-US"/>
        </a:p>
      </dgm:t>
    </dgm:pt>
    <dgm:pt modelId="{464FD7EF-E8A4-C048-85C8-C9E2587732C7}">
      <dgm:prSet phldrT="[Text]" custT="1"/>
      <dgm:spPr/>
      <dgm:t>
        <a:bodyPr/>
        <a:lstStyle/>
        <a:p>
          <a:r>
            <a:rPr lang="en-US" sz="2800" b="1" dirty="0"/>
            <a:t>What do you want your life to look like now?</a:t>
          </a:r>
        </a:p>
      </dgm:t>
    </dgm:pt>
    <dgm:pt modelId="{E64264DE-351B-3E4E-BBCE-3DAC3BDC7F70}" type="parTrans" cxnId="{975589BD-69DD-F245-A9AE-1CF8DD7ED2E7}">
      <dgm:prSet/>
      <dgm:spPr/>
      <dgm:t>
        <a:bodyPr/>
        <a:lstStyle/>
        <a:p>
          <a:endParaRPr lang="en-US"/>
        </a:p>
      </dgm:t>
    </dgm:pt>
    <dgm:pt modelId="{B960B8C0-263D-4841-BF69-7E46EC8A0388}" type="sibTrans" cxnId="{975589BD-69DD-F245-A9AE-1CF8DD7ED2E7}">
      <dgm:prSet/>
      <dgm:spPr/>
      <dgm:t>
        <a:bodyPr/>
        <a:lstStyle/>
        <a:p>
          <a:endParaRPr lang="en-US"/>
        </a:p>
      </dgm:t>
    </dgm:pt>
    <dgm:pt modelId="{DAD55A7C-99CA-BE43-A2C6-190E32335663}">
      <dgm:prSet phldrT="[Text]" custT="1"/>
      <dgm:spPr/>
      <dgm:t>
        <a:bodyPr/>
        <a:lstStyle/>
        <a:p>
          <a:r>
            <a:rPr lang="en-US" sz="2000" dirty="0">
              <a:latin typeface="Times New Roman" panose="02020603050405020304" pitchFamily="18" charset="0"/>
              <a:cs typeface="Times New Roman" panose="02020603050405020304" pitchFamily="18" charset="0"/>
            </a:rPr>
            <a:t>WHAT</a:t>
          </a:r>
          <a:r>
            <a:rPr lang="en-US" sz="2000" baseline="0" dirty="0">
              <a:latin typeface="Times New Roman" panose="02020603050405020304" pitchFamily="18" charset="0"/>
              <a:cs typeface="Times New Roman" panose="02020603050405020304" pitchFamily="18" charset="0"/>
            </a:rPr>
            <a:t> WILL HELP YOU MOVE FORWARD</a:t>
          </a:r>
          <a:r>
            <a:rPr lang="en-US" sz="1800" baseline="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1FE29C45-1BC1-8A46-B81E-C6C32DF6CC13}" type="parTrans" cxnId="{0E813BDA-8222-8D43-A35B-2156B3540EB8}">
      <dgm:prSet/>
      <dgm:spPr/>
      <dgm:t>
        <a:bodyPr/>
        <a:lstStyle/>
        <a:p>
          <a:endParaRPr lang="en-US"/>
        </a:p>
      </dgm:t>
    </dgm:pt>
    <dgm:pt modelId="{1938D3CB-3A07-5240-B72A-EE81C037F658}" type="sibTrans" cxnId="{0E813BDA-8222-8D43-A35B-2156B3540EB8}">
      <dgm:prSet/>
      <dgm:spPr/>
      <dgm:t>
        <a:bodyPr/>
        <a:lstStyle/>
        <a:p>
          <a:endParaRPr lang="en-US"/>
        </a:p>
      </dgm:t>
    </dgm:pt>
    <dgm:pt modelId="{F8F8DC00-80CD-DB4E-8B02-5B2CFD934900}">
      <dgm:prSet phldrT="[Text]" custT="1"/>
      <dgm:spPr/>
      <dgm:t>
        <a:bodyPr/>
        <a:lstStyle/>
        <a:p>
          <a:r>
            <a:rPr lang="en-US" sz="2000" baseline="0" dirty="0">
              <a:latin typeface="Times New Roman" panose="02020603050405020304" pitchFamily="18" charset="0"/>
              <a:cs typeface="Times New Roman" panose="02020603050405020304" pitchFamily="18" charset="0"/>
            </a:rPr>
            <a:t>WHAT WILL YOUR LEGACY BE?</a:t>
          </a:r>
          <a:endParaRPr lang="en-US" sz="2000" dirty="0">
            <a:latin typeface="Times New Roman" panose="02020603050405020304" pitchFamily="18" charset="0"/>
            <a:cs typeface="Times New Roman" panose="02020603050405020304" pitchFamily="18" charset="0"/>
          </a:endParaRPr>
        </a:p>
      </dgm:t>
    </dgm:pt>
    <dgm:pt modelId="{C70ADB25-F944-C54E-8EFD-D07075202980}" type="parTrans" cxnId="{CBC42264-DC93-7F4D-A02F-C00F83483076}">
      <dgm:prSet/>
      <dgm:spPr/>
      <dgm:t>
        <a:bodyPr/>
        <a:lstStyle/>
        <a:p>
          <a:endParaRPr lang="en-US"/>
        </a:p>
      </dgm:t>
    </dgm:pt>
    <dgm:pt modelId="{3C63DD6D-23C4-124B-80BC-1D35DE070063}" type="sibTrans" cxnId="{CBC42264-DC93-7F4D-A02F-C00F83483076}">
      <dgm:prSet/>
      <dgm:spPr/>
      <dgm:t>
        <a:bodyPr/>
        <a:lstStyle/>
        <a:p>
          <a:endParaRPr lang="en-US"/>
        </a:p>
      </dgm:t>
    </dgm:pt>
    <dgm:pt modelId="{CE1B08A4-4D9B-8842-B495-E5E9EC021BFE}">
      <dgm:prSet phldrT="[Text]" custT="1"/>
      <dgm:spPr/>
      <dgm:t>
        <a:bodyPr/>
        <a:lstStyle/>
        <a:p>
          <a:r>
            <a:rPr lang="en-US" sz="2800" b="1" dirty="0">
              <a:latin typeface="Times New Roman" panose="02020603050405020304" pitchFamily="18" charset="0"/>
              <a:cs typeface="Times New Roman" panose="02020603050405020304" pitchFamily="18" charset="0"/>
            </a:rPr>
            <a:t>What would give you a sense of purpose?</a:t>
          </a:r>
        </a:p>
      </dgm:t>
    </dgm:pt>
    <dgm:pt modelId="{DF4DB74D-0BED-234C-8A8E-D28CD66332DC}" type="parTrans" cxnId="{EC92D5E8-D444-5840-A4D8-9835F24001F6}">
      <dgm:prSet/>
      <dgm:spPr/>
      <dgm:t>
        <a:bodyPr/>
        <a:lstStyle/>
        <a:p>
          <a:endParaRPr lang="en-US"/>
        </a:p>
      </dgm:t>
    </dgm:pt>
    <dgm:pt modelId="{9A76DB7C-9A47-B04B-8DB5-A556A8986310}" type="sibTrans" cxnId="{EC92D5E8-D444-5840-A4D8-9835F24001F6}">
      <dgm:prSet/>
      <dgm:spPr/>
      <dgm:t>
        <a:bodyPr/>
        <a:lstStyle/>
        <a:p>
          <a:endParaRPr lang="en-US"/>
        </a:p>
      </dgm:t>
    </dgm:pt>
    <dgm:pt modelId="{8014026A-99D9-984C-881C-F5AE6EE9516C}">
      <dgm:prSet phldrT="[Text]"/>
      <dgm:spPr/>
      <dgm:t>
        <a:bodyPr/>
        <a:lstStyle/>
        <a:p>
          <a:r>
            <a:rPr lang="en-US" dirty="0">
              <a:latin typeface="Times New Roman" panose="02020603050405020304" pitchFamily="18" charset="0"/>
              <a:cs typeface="Times New Roman" panose="02020603050405020304" pitchFamily="18" charset="0"/>
            </a:rPr>
            <a:t>WHAT CAN YOU DO TO HONOR</a:t>
          </a:r>
          <a:r>
            <a:rPr lang="en-US" baseline="0" dirty="0">
              <a:latin typeface="Times New Roman" panose="02020603050405020304" pitchFamily="18" charset="0"/>
              <a:cs typeface="Times New Roman" panose="02020603050405020304" pitchFamily="18" charset="0"/>
            </a:rPr>
            <a:t> YOUR LOVED ONE?</a:t>
          </a:r>
          <a:endParaRPr lang="en-US" dirty="0">
            <a:latin typeface="Times New Roman" panose="02020603050405020304" pitchFamily="18" charset="0"/>
            <a:cs typeface="Times New Roman" panose="02020603050405020304" pitchFamily="18" charset="0"/>
          </a:endParaRPr>
        </a:p>
      </dgm:t>
    </dgm:pt>
    <dgm:pt modelId="{8C6D8C3A-6E6F-5A45-AEB6-EFA76B04D07D}" type="parTrans" cxnId="{8388857B-0860-3F47-9F54-26CBD0DF29F6}">
      <dgm:prSet/>
      <dgm:spPr/>
      <dgm:t>
        <a:bodyPr/>
        <a:lstStyle/>
        <a:p>
          <a:endParaRPr lang="en-US"/>
        </a:p>
      </dgm:t>
    </dgm:pt>
    <dgm:pt modelId="{96994231-C8E0-E044-9AB9-DFBB66BBBD67}" type="sibTrans" cxnId="{8388857B-0860-3F47-9F54-26CBD0DF29F6}">
      <dgm:prSet/>
      <dgm:spPr/>
      <dgm:t>
        <a:bodyPr/>
        <a:lstStyle/>
        <a:p>
          <a:endParaRPr lang="en-US"/>
        </a:p>
      </dgm:t>
    </dgm:pt>
    <dgm:pt modelId="{8DB2FD82-3A4B-BF40-8891-3E2283654914}">
      <dgm:prSet phldrT="[Text]"/>
      <dgm:spPr/>
      <dgm:t>
        <a:bodyPr/>
        <a:lstStyle/>
        <a:p>
          <a:r>
            <a:rPr lang="en-US" dirty="0">
              <a:latin typeface="Times New Roman" panose="02020603050405020304" pitchFamily="18" charset="0"/>
              <a:cs typeface="Times New Roman" panose="02020603050405020304" pitchFamily="18" charset="0"/>
            </a:rPr>
            <a:t>WHAT STRENGTHS DO YOU HAVE NOW?</a:t>
          </a:r>
        </a:p>
      </dgm:t>
    </dgm:pt>
    <dgm:pt modelId="{0D757439-8004-A749-995B-04415E2222CF}" type="parTrans" cxnId="{A466AC26-8455-604A-9C75-FA2D27A1459B}">
      <dgm:prSet/>
      <dgm:spPr/>
      <dgm:t>
        <a:bodyPr/>
        <a:lstStyle/>
        <a:p>
          <a:endParaRPr lang="en-US"/>
        </a:p>
      </dgm:t>
    </dgm:pt>
    <dgm:pt modelId="{09BCB129-FFB2-1241-9423-4E38F0F6011F}" type="sibTrans" cxnId="{A466AC26-8455-604A-9C75-FA2D27A1459B}">
      <dgm:prSet/>
      <dgm:spPr/>
      <dgm:t>
        <a:bodyPr/>
        <a:lstStyle/>
        <a:p>
          <a:endParaRPr lang="en-US"/>
        </a:p>
      </dgm:t>
    </dgm:pt>
    <dgm:pt modelId="{E49C237D-4DA5-8349-9BDC-396C4F81DC28}">
      <dgm:prSet custT="1"/>
      <dgm:spPr/>
      <dgm:t>
        <a:bodyPr/>
        <a:lstStyle/>
        <a:p>
          <a:r>
            <a:rPr lang="en-US" sz="2400" b="1" baseline="0" dirty="0"/>
            <a:t>   </a:t>
          </a:r>
          <a:r>
            <a:rPr lang="en-US" sz="2400" b="1" baseline="0" dirty="0">
              <a:latin typeface="Times New Roman" panose="02020603050405020304" pitchFamily="18" charset="0"/>
              <a:cs typeface="Times New Roman" panose="02020603050405020304" pitchFamily="18" charset="0"/>
            </a:rPr>
            <a:t>IS THERE ANYTHING GOOD THAT CAN COME FROM THIS</a:t>
          </a:r>
          <a:r>
            <a:rPr lang="en-US" sz="2400" b="1" baseline="0" dirty="0"/>
            <a:t>?</a:t>
          </a:r>
          <a:endParaRPr lang="en-US" sz="2400" b="1" dirty="0"/>
        </a:p>
      </dgm:t>
    </dgm:pt>
    <dgm:pt modelId="{F7F843CB-CBE7-C346-8555-FB2302AAA982}" type="parTrans" cxnId="{89E6003D-686A-A64B-A61E-A43CC08F48CB}">
      <dgm:prSet/>
      <dgm:spPr/>
      <dgm:t>
        <a:bodyPr/>
        <a:lstStyle/>
        <a:p>
          <a:endParaRPr lang="en-US"/>
        </a:p>
      </dgm:t>
    </dgm:pt>
    <dgm:pt modelId="{71449533-3814-5843-997D-1880ADB47F9C}" type="sibTrans" cxnId="{89E6003D-686A-A64B-A61E-A43CC08F48CB}">
      <dgm:prSet/>
      <dgm:spPr/>
      <dgm:t>
        <a:bodyPr/>
        <a:lstStyle/>
        <a:p>
          <a:endParaRPr lang="en-US"/>
        </a:p>
      </dgm:t>
    </dgm:pt>
    <dgm:pt modelId="{29CF0BC8-32D0-B441-8D87-28AD93F0EB27}">
      <dgm:prSet/>
      <dgm:spPr/>
      <dgm:t>
        <a:bodyPr/>
        <a:lstStyle/>
        <a:p>
          <a:r>
            <a:rPr lang="en-US" dirty="0">
              <a:latin typeface="Times New Roman" panose="02020603050405020304" pitchFamily="18" charset="0"/>
              <a:cs typeface="Times New Roman" panose="02020603050405020304" pitchFamily="18" charset="0"/>
            </a:rPr>
            <a:t>WHAT CAN YOU LEARN FROM THIS</a:t>
          </a:r>
        </a:p>
      </dgm:t>
    </dgm:pt>
    <dgm:pt modelId="{CB4D5200-6A23-0C46-90C9-BAA60CCE07EA}" type="parTrans" cxnId="{D939C038-5671-FC4A-BACA-93EFF7D386D6}">
      <dgm:prSet/>
      <dgm:spPr/>
      <dgm:t>
        <a:bodyPr/>
        <a:lstStyle/>
        <a:p>
          <a:endParaRPr lang="en-US"/>
        </a:p>
      </dgm:t>
    </dgm:pt>
    <dgm:pt modelId="{95B2CAF0-217C-3941-9301-EE1A241855CD}" type="sibTrans" cxnId="{D939C038-5671-FC4A-BACA-93EFF7D386D6}">
      <dgm:prSet/>
      <dgm:spPr/>
      <dgm:t>
        <a:bodyPr/>
        <a:lstStyle/>
        <a:p>
          <a:endParaRPr lang="en-US"/>
        </a:p>
      </dgm:t>
    </dgm:pt>
    <dgm:pt modelId="{CDF7AE4F-CD0F-4440-A26B-943C4D5AF202}" type="pres">
      <dgm:prSet presAssocID="{7A06DF5E-ECEC-9441-9A08-0C23F1E1F05C}" presName="Name0" presStyleCnt="0">
        <dgm:presLayoutVars>
          <dgm:dir/>
          <dgm:animLvl val="lvl"/>
          <dgm:resizeHandles val="exact"/>
        </dgm:presLayoutVars>
      </dgm:prSet>
      <dgm:spPr/>
    </dgm:pt>
    <dgm:pt modelId="{AC5D5227-1B9A-C74F-A305-2BFD6D1C760C}" type="pres">
      <dgm:prSet presAssocID="{CE1B08A4-4D9B-8842-B495-E5E9EC021BFE}" presName="boxAndChildren" presStyleCnt="0"/>
      <dgm:spPr/>
    </dgm:pt>
    <dgm:pt modelId="{7497615D-CBBB-3848-B385-77BD84D2AD8C}" type="pres">
      <dgm:prSet presAssocID="{CE1B08A4-4D9B-8842-B495-E5E9EC021BFE}" presName="parentTextBox" presStyleLbl="node1" presStyleIdx="0" presStyleCnt="3"/>
      <dgm:spPr/>
    </dgm:pt>
    <dgm:pt modelId="{26252DB5-0C12-3544-9C8C-50A427A00026}" type="pres">
      <dgm:prSet presAssocID="{CE1B08A4-4D9B-8842-B495-E5E9EC021BFE}" presName="entireBox" presStyleLbl="node1" presStyleIdx="0" presStyleCnt="3" custLinFactNeighborX="-15834" custLinFactNeighborY="-3110"/>
      <dgm:spPr/>
    </dgm:pt>
    <dgm:pt modelId="{00B1DE71-2F8D-FA4F-AAE5-A762C295F345}" type="pres">
      <dgm:prSet presAssocID="{CE1B08A4-4D9B-8842-B495-E5E9EC021BFE}" presName="descendantBox" presStyleCnt="0"/>
      <dgm:spPr/>
    </dgm:pt>
    <dgm:pt modelId="{DADCC80C-9451-BF43-BF4D-1FBDD5C6591E}" type="pres">
      <dgm:prSet presAssocID="{8014026A-99D9-984C-881C-F5AE6EE9516C}" presName="childTextBox" presStyleLbl="fgAccFollowNode1" presStyleIdx="0" presStyleCnt="8">
        <dgm:presLayoutVars>
          <dgm:bulletEnabled val="1"/>
        </dgm:presLayoutVars>
      </dgm:prSet>
      <dgm:spPr/>
    </dgm:pt>
    <dgm:pt modelId="{0C00F416-264A-FB40-922A-3ADDECC759F6}" type="pres">
      <dgm:prSet presAssocID="{29CF0BC8-32D0-B441-8D87-28AD93F0EB27}" presName="childTextBox" presStyleLbl="fgAccFollowNode1" presStyleIdx="1" presStyleCnt="8">
        <dgm:presLayoutVars>
          <dgm:bulletEnabled val="1"/>
        </dgm:presLayoutVars>
      </dgm:prSet>
      <dgm:spPr/>
    </dgm:pt>
    <dgm:pt modelId="{BC10F2B4-3B15-7C4C-BE5D-B1504DAE5A8D}" type="pres">
      <dgm:prSet presAssocID="{8DB2FD82-3A4B-BF40-8891-3E2283654914}" presName="childTextBox" presStyleLbl="fgAccFollowNode1" presStyleIdx="2" presStyleCnt="8">
        <dgm:presLayoutVars>
          <dgm:bulletEnabled val="1"/>
        </dgm:presLayoutVars>
      </dgm:prSet>
      <dgm:spPr/>
    </dgm:pt>
    <dgm:pt modelId="{A6229533-2554-A443-8FD2-67C0FA47F3C7}" type="pres">
      <dgm:prSet presAssocID="{B960B8C0-263D-4841-BF69-7E46EC8A0388}" presName="sp" presStyleCnt="0"/>
      <dgm:spPr/>
    </dgm:pt>
    <dgm:pt modelId="{3FDCAC11-FD8C-B240-92B7-142D2F5E38A8}" type="pres">
      <dgm:prSet presAssocID="{464FD7EF-E8A4-C048-85C8-C9E2587732C7}" presName="arrowAndChildren" presStyleCnt="0"/>
      <dgm:spPr/>
    </dgm:pt>
    <dgm:pt modelId="{537D6C4B-7C3B-6845-AFEA-FF0D63F33CE8}" type="pres">
      <dgm:prSet presAssocID="{464FD7EF-E8A4-C048-85C8-C9E2587732C7}" presName="parentTextArrow" presStyleLbl="node1" presStyleIdx="0" presStyleCnt="3"/>
      <dgm:spPr/>
    </dgm:pt>
    <dgm:pt modelId="{2F147179-0478-514A-A1C2-027A55706D0E}" type="pres">
      <dgm:prSet presAssocID="{464FD7EF-E8A4-C048-85C8-C9E2587732C7}" presName="arrow" presStyleLbl="node1" presStyleIdx="1" presStyleCnt="3"/>
      <dgm:spPr/>
    </dgm:pt>
    <dgm:pt modelId="{7AA44381-EA90-524C-AF4C-12B0EDCEA358}" type="pres">
      <dgm:prSet presAssocID="{464FD7EF-E8A4-C048-85C8-C9E2587732C7}" presName="descendantArrow" presStyleCnt="0"/>
      <dgm:spPr/>
    </dgm:pt>
    <dgm:pt modelId="{9A6BBCAE-6129-AA45-B1F2-D83D1B809FBE}" type="pres">
      <dgm:prSet presAssocID="{DAD55A7C-99CA-BE43-A2C6-190E32335663}" presName="childTextArrow" presStyleLbl="fgAccFollowNode1" presStyleIdx="3" presStyleCnt="8">
        <dgm:presLayoutVars>
          <dgm:bulletEnabled val="1"/>
        </dgm:presLayoutVars>
      </dgm:prSet>
      <dgm:spPr/>
    </dgm:pt>
    <dgm:pt modelId="{15C1C958-C598-3D43-BA77-609497C3B0D9}" type="pres">
      <dgm:prSet presAssocID="{F8F8DC00-80CD-DB4E-8B02-5B2CFD934900}" presName="childTextArrow" presStyleLbl="fgAccFollowNode1" presStyleIdx="4" presStyleCnt="8">
        <dgm:presLayoutVars>
          <dgm:bulletEnabled val="1"/>
        </dgm:presLayoutVars>
      </dgm:prSet>
      <dgm:spPr/>
    </dgm:pt>
    <dgm:pt modelId="{3A87FFE0-BD02-5E4C-837D-05C408602E9F}" type="pres">
      <dgm:prSet presAssocID="{C5A5EEC0-6E2C-0A47-8F56-F5D8C2D8F946}" presName="sp" presStyleCnt="0"/>
      <dgm:spPr/>
    </dgm:pt>
    <dgm:pt modelId="{6E53F2D2-F935-6D47-B249-6245343FEFAA}" type="pres">
      <dgm:prSet presAssocID="{D7154412-678F-E542-BCA5-C6C1B80BC3A0}" presName="arrowAndChildren" presStyleCnt="0"/>
      <dgm:spPr/>
    </dgm:pt>
    <dgm:pt modelId="{2085466B-041D-7A41-868D-CB2AF501142E}" type="pres">
      <dgm:prSet presAssocID="{D7154412-678F-E542-BCA5-C6C1B80BC3A0}" presName="parentTextArrow" presStyleLbl="node1" presStyleIdx="1" presStyleCnt="3"/>
      <dgm:spPr/>
    </dgm:pt>
    <dgm:pt modelId="{4B8ECF09-3D25-7144-8E72-17377B9D7AC9}" type="pres">
      <dgm:prSet presAssocID="{D7154412-678F-E542-BCA5-C6C1B80BC3A0}" presName="arrow" presStyleLbl="node1" presStyleIdx="2" presStyleCnt="3"/>
      <dgm:spPr/>
    </dgm:pt>
    <dgm:pt modelId="{52A5FFAE-3182-F746-B6BC-935DAC6F807E}" type="pres">
      <dgm:prSet presAssocID="{D7154412-678F-E542-BCA5-C6C1B80BC3A0}" presName="descendantArrow" presStyleCnt="0"/>
      <dgm:spPr/>
    </dgm:pt>
    <dgm:pt modelId="{13084DFA-2DA5-9F4F-9776-B185D386227C}" type="pres">
      <dgm:prSet presAssocID="{A185DA12-9B3A-CB41-B249-4D2820B30F8F}" presName="childTextArrow" presStyleLbl="fgAccFollowNode1" presStyleIdx="5" presStyleCnt="8">
        <dgm:presLayoutVars>
          <dgm:bulletEnabled val="1"/>
        </dgm:presLayoutVars>
      </dgm:prSet>
      <dgm:spPr/>
    </dgm:pt>
    <dgm:pt modelId="{730EA0FE-A7EB-3E4F-B14A-EEE7B461F710}" type="pres">
      <dgm:prSet presAssocID="{E49C237D-4DA5-8349-9BDC-396C4F81DC28}" presName="childTextArrow" presStyleLbl="fgAccFollowNode1" presStyleIdx="6" presStyleCnt="8" custScaleX="2000000" custLinFactNeighborX="-78882" custLinFactNeighborY="-4573">
        <dgm:presLayoutVars>
          <dgm:bulletEnabled val="1"/>
        </dgm:presLayoutVars>
      </dgm:prSet>
      <dgm:spPr/>
    </dgm:pt>
    <dgm:pt modelId="{12D61CA6-C75F-A74B-96DA-E147708FBBE3}" type="pres">
      <dgm:prSet presAssocID="{A5016724-DD55-5849-B496-D84DD4AEF2D1}" presName="childTextArrow" presStyleLbl="fgAccFollowNode1" presStyleIdx="7" presStyleCnt="8">
        <dgm:presLayoutVars>
          <dgm:bulletEnabled val="1"/>
        </dgm:presLayoutVars>
      </dgm:prSet>
      <dgm:spPr/>
    </dgm:pt>
  </dgm:ptLst>
  <dgm:cxnLst>
    <dgm:cxn modelId="{8C493D00-9BC0-B943-BDAF-23F95ACAE7C3}" srcId="{7A06DF5E-ECEC-9441-9A08-0C23F1E1F05C}" destId="{D7154412-678F-E542-BCA5-C6C1B80BC3A0}" srcOrd="0" destOrd="0" parTransId="{D8CD72D2-EC1B-1E4B-BE7A-507F5C1F0B42}" sibTransId="{C5A5EEC0-6E2C-0A47-8F56-F5D8C2D8F946}"/>
    <dgm:cxn modelId="{FF541C1C-C3A8-1849-8369-379BBAA177DA}" type="presOf" srcId="{464FD7EF-E8A4-C048-85C8-C9E2587732C7}" destId="{2F147179-0478-514A-A1C2-027A55706D0E}" srcOrd="1" destOrd="0" presId="urn:microsoft.com/office/officeart/2005/8/layout/process4"/>
    <dgm:cxn modelId="{CC571B21-0B91-9849-AAD8-F0B2CAD009DE}" type="presOf" srcId="{F8F8DC00-80CD-DB4E-8B02-5B2CFD934900}" destId="{15C1C958-C598-3D43-BA77-609497C3B0D9}" srcOrd="0" destOrd="0" presId="urn:microsoft.com/office/officeart/2005/8/layout/process4"/>
    <dgm:cxn modelId="{A466AC26-8455-604A-9C75-FA2D27A1459B}" srcId="{CE1B08A4-4D9B-8842-B495-E5E9EC021BFE}" destId="{8DB2FD82-3A4B-BF40-8891-3E2283654914}" srcOrd="2" destOrd="0" parTransId="{0D757439-8004-A749-995B-04415E2222CF}" sibTransId="{09BCB129-FFB2-1241-9423-4E38F0F6011F}"/>
    <dgm:cxn modelId="{5BAD7630-3EE9-C547-B308-5F4FC6328CC8}" type="presOf" srcId="{D7154412-678F-E542-BCA5-C6C1B80BC3A0}" destId="{4B8ECF09-3D25-7144-8E72-17377B9D7AC9}" srcOrd="1" destOrd="0" presId="urn:microsoft.com/office/officeart/2005/8/layout/process4"/>
    <dgm:cxn modelId="{81071034-26FA-1648-9A67-FB11694CBCC3}" srcId="{D7154412-678F-E542-BCA5-C6C1B80BC3A0}" destId="{A5016724-DD55-5849-B496-D84DD4AEF2D1}" srcOrd="2" destOrd="0" parTransId="{C4EAB8C7-DF49-0646-8E82-1BB95FE184B2}" sibTransId="{5803FF20-0A2D-194F-936B-713819AB89AB}"/>
    <dgm:cxn modelId="{D939C038-5671-FC4A-BACA-93EFF7D386D6}" srcId="{CE1B08A4-4D9B-8842-B495-E5E9EC021BFE}" destId="{29CF0BC8-32D0-B441-8D87-28AD93F0EB27}" srcOrd="1" destOrd="0" parTransId="{CB4D5200-6A23-0C46-90C9-BAA60CCE07EA}" sibTransId="{95B2CAF0-217C-3941-9301-EE1A241855CD}"/>
    <dgm:cxn modelId="{89E6003D-686A-A64B-A61E-A43CC08F48CB}" srcId="{D7154412-678F-E542-BCA5-C6C1B80BC3A0}" destId="{E49C237D-4DA5-8349-9BDC-396C4F81DC28}" srcOrd="1" destOrd="0" parTransId="{F7F843CB-CBE7-C346-8555-FB2302AAA982}" sibTransId="{71449533-3814-5843-997D-1880ADB47F9C}"/>
    <dgm:cxn modelId="{EFB7C83F-3C7D-A249-8ED4-C85B258E2279}" type="presOf" srcId="{7A06DF5E-ECEC-9441-9A08-0C23F1E1F05C}" destId="{CDF7AE4F-CD0F-4440-A26B-943C4D5AF202}" srcOrd="0" destOrd="0" presId="urn:microsoft.com/office/officeart/2005/8/layout/process4"/>
    <dgm:cxn modelId="{750CC349-E918-9749-B9FD-4DD49652120B}" type="presOf" srcId="{A5016724-DD55-5849-B496-D84DD4AEF2D1}" destId="{12D61CA6-C75F-A74B-96DA-E147708FBBE3}" srcOrd="0" destOrd="0" presId="urn:microsoft.com/office/officeart/2005/8/layout/process4"/>
    <dgm:cxn modelId="{082F274A-8F17-7247-AA07-8B678BD2B505}" srcId="{D7154412-678F-E542-BCA5-C6C1B80BC3A0}" destId="{A185DA12-9B3A-CB41-B249-4D2820B30F8F}" srcOrd="0" destOrd="0" parTransId="{758FD54C-BB0C-3F4C-B03F-6F11A10D6C57}" sibTransId="{254A07B2-744B-9344-83B3-7EE5DA20BCAB}"/>
    <dgm:cxn modelId="{0EEE4A53-3E68-3546-BB21-7193D8A09878}" type="presOf" srcId="{CE1B08A4-4D9B-8842-B495-E5E9EC021BFE}" destId="{26252DB5-0C12-3544-9C8C-50A427A00026}" srcOrd="1" destOrd="0" presId="urn:microsoft.com/office/officeart/2005/8/layout/process4"/>
    <dgm:cxn modelId="{451B535A-13E2-1948-8BA8-DD19E942FA93}" type="presOf" srcId="{8DB2FD82-3A4B-BF40-8891-3E2283654914}" destId="{BC10F2B4-3B15-7C4C-BE5D-B1504DAE5A8D}" srcOrd="0" destOrd="0" presId="urn:microsoft.com/office/officeart/2005/8/layout/process4"/>
    <dgm:cxn modelId="{CBC42264-DC93-7F4D-A02F-C00F83483076}" srcId="{464FD7EF-E8A4-C048-85C8-C9E2587732C7}" destId="{F8F8DC00-80CD-DB4E-8B02-5B2CFD934900}" srcOrd="1" destOrd="0" parTransId="{C70ADB25-F944-C54E-8EFD-D07075202980}" sibTransId="{3C63DD6D-23C4-124B-80BC-1D35DE070063}"/>
    <dgm:cxn modelId="{9EB6E96C-5D19-DB42-951D-AAAA71A2311F}" type="presOf" srcId="{29CF0BC8-32D0-B441-8D87-28AD93F0EB27}" destId="{0C00F416-264A-FB40-922A-3ADDECC759F6}" srcOrd="0" destOrd="0" presId="urn:microsoft.com/office/officeart/2005/8/layout/process4"/>
    <dgm:cxn modelId="{8388857B-0860-3F47-9F54-26CBD0DF29F6}" srcId="{CE1B08A4-4D9B-8842-B495-E5E9EC021BFE}" destId="{8014026A-99D9-984C-881C-F5AE6EE9516C}" srcOrd="0" destOrd="0" parTransId="{8C6D8C3A-6E6F-5A45-AEB6-EFA76B04D07D}" sibTransId="{96994231-C8E0-E044-9AB9-DFBB66BBBD67}"/>
    <dgm:cxn modelId="{975589BD-69DD-F245-A9AE-1CF8DD7ED2E7}" srcId="{7A06DF5E-ECEC-9441-9A08-0C23F1E1F05C}" destId="{464FD7EF-E8A4-C048-85C8-C9E2587732C7}" srcOrd="1" destOrd="0" parTransId="{E64264DE-351B-3E4E-BBCE-3DAC3BDC7F70}" sibTransId="{B960B8C0-263D-4841-BF69-7E46EC8A0388}"/>
    <dgm:cxn modelId="{A7A790C5-06FD-FA46-904C-4A44401AFD97}" type="presOf" srcId="{E49C237D-4DA5-8349-9BDC-396C4F81DC28}" destId="{730EA0FE-A7EB-3E4F-B14A-EEE7B461F710}" srcOrd="0" destOrd="0" presId="urn:microsoft.com/office/officeart/2005/8/layout/process4"/>
    <dgm:cxn modelId="{F5099AC8-A25C-0B4F-87B0-64555E54A112}" type="presOf" srcId="{CE1B08A4-4D9B-8842-B495-E5E9EC021BFE}" destId="{7497615D-CBBB-3848-B385-77BD84D2AD8C}" srcOrd="0" destOrd="0" presId="urn:microsoft.com/office/officeart/2005/8/layout/process4"/>
    <dgm:cxn modelId="{CB44F7C9-4979-AD4F-9890-6408276C4E8F}" type="presOf" srcId="{D7154412-678F-E542-BCA5-C6C1B80BC3A0}" destId="{2085466B-041D-7A41-868D-CB2AF501142E}" srcOrd="0" destOrd="0" presId="urn:microsoft.com/office/officeart/2005/8/layout/process4"/>
    <dgm:cxn modelId="{BEF0B9CA-0A1C-C84F-BA30-9F0C8ED8634C}" type="presOf" srcId="{8014026A-99D9-984C-881C-F5AE6EE9516C}" destId="{DADCC80C-9451-BF43-BF4D-1FBDD5C6591E}" srcOrd="0" destOrd="0" presId="urn:microsoft.com/office/officeart/2005/8/layout/process4"/>
    <dgm:cxn modelId="{A1EB9AD7-65A2-4643-B7DF-60AFB5C86556}" type="presOf" srcId="{464FD7EF-E8A4-C048-85C8-C9E2587732C7}" destId="{537D6C4B-7C3B-6845-AFEA-FF0D63F33CE8}" srcOrd="0" destOrd="0" presId="urn:microsoft.com/office/officeart/2005/8/layout/process4"/>
    <dgm:cxn modelId="{0E813BDA-8222-8D43-A35B-2156B3540EB8}" srcId="{464FD7EF-E8A4-C048-85C8-C9E2587732C7}" destId="{DAD55A7C-99CA-BE43-A2C6-190E32335663}" srcOrd="0" destOrd="0" parTransId="{1FE29C45-1BC1-8A46-B81E-C6C32DF6CC13}" sibTransId="{1938D3CB-3A07-5240-B72A-EE81C037F658}"/>
    <dgm:cxn modelId="{B6F629E7-7EEF-404D-BD0D-FA97AFC70D15}" type="presOf" srcId="{A185DA12-9B3A-CB41-B249-4D2820B30F8F}" destId="{13084DFA-2DA5-9F4F-9776-B185D386227C}" srcOrd="0" destOrd="0" presId="urn:microsoft.com/office/officeart/2005/8/layout/process4"/>
    <dgm:cxn modelId="{EC92D5E8-D444-5840-A4D8-9835F24001F6}" srcId="{7A06DF5E-ECEC-9441-9A08-0C23F1E1F05C}" destId="{CE1B08A4-4D9B-8842-B495-E5E9EC021BFE}" srcOrd="2" destOrd="0" parTransId="{DF4DB74D-0BED-234C-8A8E-D28CD66332DC}" sibTransId="{9A76DB7C-9A47-B04B-8DB5-A556A8986310}"/>
    <dgm:cxn modelId="{C2FB90FF-E12A-094F-A5FB-0B00ED95519C}" type="presOf" srcId="{DAD55A7C-99CA-BE43-A2C6-190E32335663}" destId="{9A6BBCAE-6129-AA45-B1F2-D83D1B809FBE}" srcOrd="0" destOrd="0" presId="urn:microsoft.com/office/officeart/2005/8/layout/process4"/>
    <dgm:cxn modelId="{6AA69EC4-34FB-DA44-B8BD-B0D944F25086}" type="presParOf" srcId="{CDF7AE4F-CD0F-4440-A26B-943C4D5AF202}" destId="{AC5D5227-1B9A-C74F-A305-2BFD6D1C760C}" srcOrd="0" destOrd="0" presId="urn:microsoft.com/office/officeart/2005/8/layout/process4"/>
    <dgm:cxn modelId="{55A162D9-092C-3B41-9AB1-1BAED63BA6AE}" type="presParOf" srcId="{AC5D5227-1B9A-C74F-A305-2BFD6D1C760C}" destId="{7497615D-CBBB-3848-B385-77BD84D2AD8C}" srcOrd="0" destOrd="0" presId="urn:microsoft.com/office/officeart/2005/8/layout/process4"/>
    <dgm:cxn modelId="{3859ADE9-28D8-8647-94CA-9713CAEE4396}" type="presParOf" srcId="{AC5D5227-1B9A-C74F-A305-2BFD6D1C760C}" destId="{26252DB5-0C12-3544-9C8C-50A427A00026}" srcOrd="1" destOrd="0" presId="urn:microsoft.com/office/officeart/2005/8/layout/process4"/>
    <dgm:cxn modelId="{DD172057-E0AE-B64C-AD34-3DD3CE79B1C3}" type="presParOf" srcId="{AC5D5227-1B9A-C74F-A305-2BFD6D1C760C}" destId="{00B1DE71-2F8D-FA4F-AAE5-A762C295F345}" srcOrd="2" destOrd="0" presId="urn:microsoft.com/office/officeart/2005/8/layout/process4"/>
    <dgm:cxn modelId="{71FB47F8-8D3E-694B-BDAE-550AF0C11DCC}" type="presParOf" srcId="{00B1DE71-2F8D-FA4F-AAE5-A762C295F345}" destId="{DADCC80C-9451-BF43-BF4D-1FBDD5C6591E}" srcOrd="0" destOrd="0" presId="urn:microsoft.com/office/officeart/2005/8/layout/process4"/>
    <dgm:cxn modelId="{49C4A530-895A-D64B-A73D-DA5522E0B69E}" type="presParOf" srcId="{00B1DE71-2F8D-FA4F-AAE5-A762C295F345}" destId="{0C00F416-264A-FB40-922A-3ADDECC759F6}" srcOrd="1" destOrd="0" presId="urn:microsoft.com/office/officeart/2005/8/layout/process4"/>
    <dgm:cxn modelId="{A3856A46-2791-8D41-A980-AFE5C2F19960}" type="presParOf" srcId="{00B1DE71-2F8D-FA4F-AAE5-A762C295F345}" destId="{BC10F2B4-3B15-7C4C-BE5D-B1504DAE5A8D}" srcOrd="2" destOrd="0" presId="urn:microsoft.com/office/officeart/2005/8/layout/process4"/>
    <dgm:cxn modelId="{81F0DEAD-70A2-CE46-AFA6-AC4AD473BDF6}" type="presParOf" srcId="{CDF7AE4F-CD0F-4440-A26B-943C4D5AF202}" destId="{A6229533-2554-A443-8FD2-67C0FA47F3C7}" srcOrd="1" destOrd="0" presId="urn:microsoft.com/office/officeart/2005/8/layout/process4"/>
    <dgm:cxn modelId="{89E54D10-B58A-B449-BF51-55A0953D1900}" type="presParOf" srcId="{CDF7AE4F-CD0F-4440-A26B-943C4D5AF202}" destId="{3FDCAC11-FD8C-B240-92B7-142D2F5E38A8}" srcOrd="2" destOrd="0" presId="urn:microsoft.com/office/officeart/2005/8/layout/process4"/>
    <dgm:cxn modelId="{CB7E8B82-D675-D342-A0D3-A342CC0948F3}" type="presParOf" srcId="{3FDCAC11-FD8C-B240-92B7-142D2F5E38A8}" destId="{537D6C4B-7C3B-6845-AFEA-FF0D63F33CE8}" srcOrd="0" destOrd="0" presId="urn:microsoft.com/office/officeart/2005/8/layout/process4"/>
    <dgm:cxn modelId="{754B70EE-3E0F-C149-ADA9-75F42DB6C92E}" type="presParOf" srcId="{3FDCAC11-FD8C-B240-92B7-142D2F5E38A8}" destId="{2F147179-0478-514A-A1C2-027A55706D0E}" srcOrd="1" destOrd="0" presId="urn:microsoft.com/office/officeart/2005/8/layout/process4"/>
    <dgm:cxn modelId="{E1ECEB67-5ABA-174F-AD10-C2F31C04BDA1}" type="presParOf" srcId="{3FDCAC11-FD8C-B240-92B7-142D2F5E38A8}" destId="{7AA44381-EA90-524C-AF4C-12B0EDCEA358}" srcOrd="2" destOrd="0" presId="urn:microsoft.com/office/officeart/2005/8/layout/process4"/>
    <dgm:cxn modelId="{38598ACA-F947-6846-8FFD-1F561A1A0D84}" type="presParOf" srcId="{7AA44381-EA90-524C-AF4C-12B0EDCEA358}" destId="{9A6BBCAE-6129-AA45-B1F2-D83D1B809FBE}" srcOrd="0" destOrd="0" presId="urn:microsoft.com/office/officeart/2005/8/layout/process4"/>
    <dgm:cxn modelId="{1291E5FD-2621-2F46-B279-FA23F1786AC0}" type="presParOf" srcId="{7AA44381-EA90-524C-AF4C-12B0EDCEA358}" destId="{15C1C958-C598-3D43-BA77-609497C3B0D9}" srcOrd="1" destOrd="0" presId="urn:microsoft.com/office/officeart/2005/8/layout/process4"/>
    <dgm:cxn modelId="{75A6ABF0-0103-BA4A-A748-0E75BF55F8C1}" type="presParOf" srcId="{CDF7AE4F-CD0F-4440-A26B-943C4D5AF202}" destId="{3A87FFE0-BD02-5E4C-837D-05C408602E9F}" srcOrd="3" destOrd="0" presId="urn:microsoft.com/office/officeart/2005/8/layout/process4"/>
    <dgm:cxn modelId="{2A5B414F-E979-4C4D-961F-508BE0B156AE}" type="presParOf" srcId="{CDF7AE4F-CD0F-4440-A26B-943C4D5AF202}" destId="{6E53F2D2-F935-6D47-B249-6245343FEFAA}" srcOrd="4" destOrd="0" presId="urn:microsoft.com/office/officeart/2005/8/layout/process4"/>
    <dgm:cxn modelId="{2F79CBB5-042F-E245-A5AB-C59898444164}" type="presParOf" srcId="{6E53F2D2-F935-6D47-B249-6245343FEFAA}" destId="{2085466B-041D-7A41-868D-CB2AF501142E}" srcOrd="0" destOrd="0" presId="urn:microsoft.com/office/officeart/2005/8/layout/process4"/>
    <dgm:cxn modelId="{533E59D4-B095-A14D-93F9-7E1CED8674F8}" type="presParOf" srcId="{6E53F2D2-F935-6D47-B249-6245343FEFAA}" destId="{4B8ECF09-3D25-7144-8E72-17377B9D7AC9}" srcOrd="1" destOrd="0" presId="urn:microsoft.com/office/officeart/2005/8/layout/process4"/>
    <dgm:cxn modelId="{09184A86-8807-1142-839A-811B06FD5D15}" type="presParOf" srcId="{6E53F2D2-F935-6D47-B249-6245343FEFAA}" destId="{52A5FFAE-3182-F746-B6BC-935DAC6F807E}" srcOrd="2" destOrd="0" presId="urn:microsoft.com/office/officeart/2005/8/layout/process4"/>
    <dgm:cxn modelId="{40CD2D38-2FBA-7947-A0A4-C7E180418864}" type="presParOf" srcId="{52A5FFAE-3182-F746-B6BC-935DAC6F807E}" destId="{13084DFA-2DA5-9F4F-9776-B185D386227C}" srcOrd="0" destOrd="0" presId="urn:microsoft.com/office/officeart/2005/8/layout/process4"/>
    <dgm:cxn modelId="{3F4038F0-C153-854C-9760-EBA144ADC4D6}" type="presParOf" srcId="{52A5FFAE-3182-F746-B6BC-935DAC6F807E}" destId="{730EA0FE-A7EB-3E4F-B14A-EEE7B461F710}" srcOrd="1" destOrd="0" presId="urn:microsoft.com/office/officeart/2005/8/layout/process4"/>
    <dgm:cxn modelId="{20AB1ED6-7AEB-E547-A154-FFA0FC15786D}" type="presParOf" srcId="{52A5FFAE-3182-F746-B6BC-935DAC6F807E}" destId="{12D61CA6-C75F-A74B-96DA-E147708FBBE3}"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3CDD0E-9821-5C43-A3BF-FBFDFA184489}"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0064A421-FF1E-704F-AF38-DE5DC8136B81}">
      <dgm:prSet phldrT="[Text]" custT="1"/>
      <dgm:spPr/>
      <dgm:t>
        <a:bodyPr/>
        <a:lstStyle/>
        <a:p>
          <a:r>
            <a:rPr lang="en-US" sz="4400" dirty="0">
              <a:highlight>
                <a:srgbClr val="000000"/>
              </a:highlight>
              <a:latin typeface="Times New Roman" panose="02020603050405020304" pitchFamily="18" charset="0"/>
              <a:cs typeface="Times New Roman" panose="02020603050405020304" pitchFamily="18" charset="0"/>
            </a:rPr>
            <a:t>ALONGSIDE</a:t>
          </a:r>
        </a:p>
      </dgm:t>
    </dgm:pt>
    <dgm:pt modelId="{FA7A181B-9C5B-AE4E-8A37-AE53A760031F}" type="parTrans" cxnId="{4937AD72-AA02-4D4E-86DF-D94059A977A5}">
      <dgm:prSet/>
      <dgm:spPr/>
      <dgm:t>
        <a:bodyPr/>
        <a:lstStyle/>
        <a:p>
          <a:endParaRPr lang="en-US"/>
        </a:p>
      </dgm:t>
    </dgm:pt>
    <dgm:pt modelId="{3B061DD8-E3AC-E74E-9866-239AD57F4C1E}" type="sibTrans" cxnId="{4937AD72-AA02-4D4E-86DF-D94059A977A5}">
      <dgm:prSet/>
      <dgm:spPr/>
      <dgm:t>
        <a:bodyPr/>
        <a:lstStyle/>
        <a:p>
          <a:endParaRPr lang="en-US"/>
        </a:p>
      </dgm:t>
    </dgm:pt>
    <dgm:pt modelId="{1B4EDF4C-ED5C-0347-8205-48BC7C750D23}">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cs typeface="Times New Roman" panose="02020603050405020304" pitchFamily="18" charset="0"/>
            </a:rPr>
            <a:t>PATIENT</a:t>
          </a:r>
        </a:p>
        <a:p>
          <a:endParaRPr lang="en-US" dirty="0"/>
        </a:p>
      </dgm:t>
    </dgm:pt>
    <dgm:pt modelId="{F632BDA4-E558-3346-808B-E9DAFCF0BF48}" type="parTrans" cxnId="{96FA3B9F-1322-1842-9383-EAA0071DEEA8}">
      <dgm:prSet/>
      <dgm:spPr/>
      <dgm:t>
        <a:bodyPr/>
        <a:lstStyle/>
        <a:p>
          <a:endParaRPr lang="en-US"/>
        </a:p>
      </dgm:t>
    </dgm:pt>
    <dgm:pt modelId="{DE4577C5-9B00-2441-AAC0-5327774CA051}" type="sibTrans" cxnId="{96FA3B9F-1322-1842-9383-EAA0071DEEA8}">
      <dgm:prSet/>
      <dgm:spPr/>
      <dgm:t>
        <a:bodyPr/>
        <a:lstStyle/>
        <a:p>
          <a:endParaRPr lang="en-US"/>
        </a:p>
      </dgm:t>
    </dgm:pt>
    <dgm:pt modelId="{A496D5B6-8F07-E343-A5A1-45C71A685513}">
      <dgm:prSet phldrT="[Text]"/>
      <dgm:spPr/>
      <dgm:t>
        <a:bodyPr/>
        <a:lstStyle/>
        <a:p>
          <a:pPr marL="0" lvl="0" defTabSz="1600200">
            <a:lnSpc>
              <a:spcPct val="90000"/>
            </a:lnSpc>
            <a:spcBef>
              <a:spcPct val="0"/>
            </a:spcBef>
            <a:spcAft>
              <a:spcPct val="35000"/>
            </a:spcAft>
            <a:buNone/>
          </a:pPr>
          <a:r>
            <a:rPr lang="en-US" b="1" dirty="0">
              <a:latin typeface="Times New Roman" panose="02020603050405020304" pitchFamily="18" charset="0"/>
              <a:cs typeface="Times New Roman" panose="02020603050405020304" pitchFamily="18" charset="0"/>
            </a:rPr>
            <a:t>PLANTING</a:t>
          </a:r>
        </a:p>
      </dgm:t>
    </dgm:pt>
    <dgm:pt modelId="{B204438D-3376-984D-B8A2-E4B1E9FCA7EC}" type="parTrans" cxnId="{DC8F1F6D-3EAB-EA43-9671-BB227131D78C}">
      <dgm:prSet/>
      <dgm:spPr/>
      <dgm:t>
        <a:bodyPr/>
        <a:lstStyle/>
        <a:p>
          <a:endParaRPr lang="en-US"/>
        </a:p>
      </dgm:t>
    </dgm:pt>
    <dgm:pt modelId="{3F2664CD-B7DA-2045-8E9C-516357F18DEE}" type="sibTrans" cxnId="{DC8F1F6D-3EAB-EA43-9671-BB227131D78C}">
      <dgm:prSet/>
      <dgm:spPr/>
      <dgm:t>
        <a:bodyPr/>
        <a:lstStyle/>
        <a:p>
          <a:endParaRPr lang="en-US"/>
        </a:p>
      </dgm:t>
    </dgm:pt>
    <dgm:pt modelId="{2F6D1198-A239-A146-8C59-F6C446F48F31}">
      <dgm:prSet custT="1"/>
      <dgm:spPr/>
      <dgm:t>
        <a:bodyPr/>
        <a:lstStyle/>
        <a:p>
          <a:r>
            <a:rPr lang="en-US" sz="2800" b="1" dirty="0">
              <a:latin typeface="Times New Roman" panose="02020603050405020304" pitchFamily="18" charset="0"/>
              <a:cs typeface="Times New Roman" panose="02020603050405020304" pitchFamily="18" charset="0"/>
            </a:rPr>
            <a:t>PRESENT</a:t>
          </a:r>
        </a:p>
      </dgm:t>
    </dgm:pt>
    <dgm:pt modelId="{DE3797E8-7F8B-6A46-ABF7-BC1B18615A45}" type="parTrans" cxnId="{91167B9B-2753-3045-BACE-199071FE01E6}">
      <dgm:prSet/>
      <dgm:spPr/>
      <dgm:t>
        <a:bodyPr/>
        <a:lstStyle/>
        <a:p>
          <a:endParaRPr lang="en-US"/>
        </a:p>
      </dgm:t>
    </dgm:pt>
    <dgm:pt modelId="{9D42E6FA-43DE-2045-9B4F-5FDE0EA0A9E7}" type="sibTrans" cxnId="{91167B9B-2753-3045-BACE-199071FE01E6}">
      <dgm:prSet/>
      <dgm:spPr/>
      <dgm:t>
        <a:bodyPr/>
        <a:lstStyle/>
        <a:p>
          <a:endParaRPr lang="en-US"/>
        </a:p>
      </dgm:t>
    </dgm:pt>
    <dgm:pt modelId="{22843D8C-641E-E14B-9D80-9C9D62EFD5AE}" type="pres">
      <dgm:prSet presAssocID="{103CDD0E-9821-5C43-A3BF-FBFDFA184489}" presName="Name0" presStyleCnt="0">
        <dgm:presLayoutVars>
          <dgm:dir/>
          <dgm:animLvl val="lvl"/>
          <dgm:resizeHandles val="exact"/>
        </dgm:presLayoutVars>
      </dgm:prSet>
      <dgm:spPr/>
    </dgm:pt>
    <dgm:pt modelId="{64770A62-BD19-5B41-9145-0B0635A68BF1}" type="pres">
      <dgm:prSet presAssocID="{0064A421-FF1E-704F-AF38-DE5DC8136B81}" presName="linNode" presStyleCnt="0"/>
      <dgm:spPr/>
    </dgm:pt>
    <dgm:pt modelId="{132B82A1-47C1-994B-9C50-C6822E5176CF}" type="pres">
      <dgm:prSet presAssocID="{0064A421-FF1E-704F-AF38-DE5DC8136B81}" presName="parentText" presStyleLbl="node1" presStyleIdx="0" presStyleCnt="4" custScaleX="277778">
        <dgm:presLayoutVars>
          <dgm:chMax val="1"/>
          <dgm:bulletEnabled val="1"/>
        </dgm:presLayoutVars>
      </dgm:prSet>
      <dgm:spPr/>
    </dgm:pt>
    <dgm:pt modelId="{FF28494D-EF27-1C46-AAFD-6985A8756B46}" type="pres">
      <dgm:prSet presAssocID="{3B061DD8-E3AC-E74E-9866-239AD57F4C1E}" presName="sp" presStyleCnt="0"/>
      <dgm:spPr/>
    </dgm:pt>
    <dgm:pt modelId="{B7C51AC0-7926-7349-9397-6F79066C64BF}" type="pres">
      <dgm:prSet presAssocID="{2F6D1198-A239-A146-8C59-F6C446F48F31}" presName="linNode" presStyleCnt="0"/>
      <dgm:spPr/>
    </dgm:pt>
    <dgm:pt modelId="{1727D8AC-2983-0E45-8A16-8F22887EADEB}" type="pres">
      <dgm:prSet presAssocID="{2F6D1198-A239-A146-8C59-F6C446F48F31}" presName="parentText" presStyleLbl="node1" presStyleIdx="1" presStyleCnt="4" custScaleX="235116">
        <dgm:presLayoutVars>
          <dgm:chMax val="1"/>
          <dgm:bulletEnabled val="1"/>
        </dgm:presLayoutVars>
      </dgm:prSet>
      <dgm:spPr/>
    </dgm:pt>
    <dgm:pt modelId="{DA92F3A1-D6CC-1C4E-BC0F-E4E62E843412}" type="pres">
      <dgm:prSet presAssocID="{9D42E6FA-43DE-2045-9B4F-5FDE0EA0A9E7}" presName="sp" presStyleCnt="0"/>
      <dgm:spPr/>
    </dgm:pt>
    <dgm:pt modelId="{F13F475A-0A41-1145-B3C0-40239D951EDA}" type="pres">
      <dgm:prSet presAssocID="{1B4EDF4C-ED5C-0347-8205-48BC7C750D23}" presName="linNode" presStyleCnt="0"/>
      <dgm:spPr/>
    </dgm:pt>
    <dgm:pt modelId="{A839A695-A31B-3848-921B-524FE1D48612}" type="pres">
      <dgm:prSet presAssocID="{1B4EDF4C-ED5C-0347-8205-48BC7C750D23}" presName="parentText" presStyleLbl="node1" presStyleIdx="2" presStyleCnt="4" custScaleX="202680">
        <dgm:presLayoutVars>
          <dgm:chMax val="1"/>
          <dgm:bulletEnabled val="1"/>
        </dgm:presLayoutVars>
      </dgm:prSet>
      <dgm:spPr/>
    </dgm:pt>
    <dgm:pt modelId="{5ADABED6-4CB0-5B46-9A14-0075DFC97D1A}" type="pres">
      <dgm:prSet presAssocID="{DE4577C5-9B00-2441-AAC0-5327774CA051}" presName="sp" presStyleCnt="0"/>
      <dgm:spPr/>
    </dgm:pt>
    <dgm:pt modelId="{97A5EF51-A786-2847-A7D4-3BC88BD819E7}" type="pres">
      <dgm:prSet presAssocID="{A496D5B6-8F07-E343-A5A1-45C71A685513}" presName="linNode" presStyleCnt="0"/>
      <dgm:spPr/>
    </dgm:pt>
    <dgm:pt modelId="{EB5C18E7-4985-FD48-B63E-0BACD3EB763D}" type="pres">
      <dgm:prSet presAssocID="{A496D5B6-8F07-E343-A5A1-45C71A685513}" presName="parentText" presStyleLbl="node1" presStyleIdx="3" presStyleCnt="4" custScaleX="162423" custLinFactNeighborX="962" custLinFactNeighborY="2978">
        <dgm:presLayoutVars>
          <dgm:chMax val="1"/>
          <dgm:bulletEnabled val="1"/>
        </dgm:presLayoutVars>
      </dgm:prSet>
      <dgm:spPr/>
    </dgm:pt>
  </dgm:ptLst>
  <dgm:cxnLst>
    <dgm:cxn modelId="{B494F710-5331-334B-8630-554D1DE44FC1}" type="presOf" srcId="{103CDD0E-9821-5C43-A3BF-FBFDFA184489}" destId="{22843D8C-641E-E14B-9D80-9C9D62EFD5AE}" srcOrd="0" destOrd="0" presId="urn:microsoft.com/office/officeart/2005/8/layout/vList5"/>
    <dgm:cxn modelId="{8CA5FD1A-8678-9A43-A2F3-9CC0A34B0447}" type="presOf" srcId="{0064A421-FF1E-704F-AF38-DE5DC8136B81}" destId="{132B82A1-47C1-994B-9C50-C6822E5176CF}" srcOrd="0" destOrd="0" presId="urn:microsoft.com/office/officeart/2005/8/layout/vList5"/>
    <dgm:cxn modelId="{A6DA1A20-C38F-1041-BA6B-FDE8F1A8907E}" type="presOf" srcId="{1B4EDF4C-ED5C-0347-8205-48BC7C750D23}" destId="{A839A695-A31B-3848-921B-524FE1D48612}" srcOrd="0" destOrd="0" presId="urn:microsoft.com/office/officeart/2005/8/layout/vList5"/>
    <dgm:cxn modelId="{38579A24-FEC9-C241-B50B-B3F985E1810F}" type="presOf" srcId="{A496D5B6-8F07-E343-A5A1-45C71A685513}" destId="{EB5C18E7-4985-FD48-B63E-0BACD3EB763D}" srcOrd="0" destOrd="0" presId="urn:microsoft.com/office/officeart/2005/8/layout/vList5"/>
    <dgm:cxn modelId="{90A01437-1835-914E-A001-6975F1399EAB}" type="presOf" srcId="{2F6D1198-A239-A146-8C59-F6C446F48F31}" destId="{1727D8AC-2983-0E45-8A16-8F22887EADEB}" srcOrd="0" destOrd="0" presId="urn:microsoft.com/office/officeart/2005/8/layout/vList5"/>
    <dgm:cxn modelId="{DC8F1F6D-3EAB-EA43-9671-BB227131D78C}" srcId="{103CDD0E-9821-5C43-A3BF-FBFDFA184489}" destId="{A496D5B6-8F07-E343-A5A1-45C71A685513}" srcOrd="3" destOrd="0" parTransId="{B204438D-3376-984D-B8A2-E4B1E9FCA7EC}" sibTransId="{3F2664CD-B7DA-2045-8E9C-516357F18DEE}"/>
    <dgm:cxn modelId="{4937AD72-AA02-4D4E-86DF-D94059A977A5}" srcId="{103CDD0E-9821-5C43-A3BF-FBFDFA184489}" destId="{0064A421-FF1E-704F-AF38-DE5DC8136B81}" srcOrd="0" destOrd="0" parTransId="{FA7A181B-9C5B-AE4E-8A37-AE53A760031F}" sibTransId="{3B061DD8-E3AC-E74E-9866-239AD57F4C1E}"/>
    <dgm:cxn modelId="{91167B9B-2753-3045-BACE-199071FE01E6}" srcId="{103CDD0E-9821-5C43-A3BF-FBFDFA184489}" destId="{2F6D1198-A239-A146-8C59-F6C446F48F31}" srcOrd="1" destOrd="0" parTransId="{DE3797E8-7F8B-6A46-ABF7-BC1B18615A45}" sibTransId="{9D42E6FA-43DE-2045-9B4F-5FDE0EA0A9E7}"/>
    <dgm:cxn modelId="{96FA3B9F-1322-1842-9383-EAA0071DEEA8}" srcId="{103CDD0E-9821-5C43-A3BF-FBFDFA184489}" destId="{1B4EDF4C-ED5C-0347-8205-48BC7C750D23}" srcOrd="2" destOrd="0" parTransId="{F632BDA4-E558-3346-808B-E9DAFCF0BF48}" sibTransId="{DE4577C5-9B00-2441-AAC0-5327774CA051}"/>
    <dgm:cxn modelId="{DB1AA6B4-EAF0-B94B-AD74-AE4E9AA196E6}" type="presParOf" srcId="{22843D8C-641E-E14B-9D80-9C9D62EFD5AE}" destId="{64770A62-BD19-5B41-9145-0B0635A68BF1}" srcOrd="0" destOrd="0" presId="urn:microsoft.com/office/officeart/2005/8/layout/vList5"/>
    <dgm:cxn modelId="{EFB032CB-0FBD-A04F-953E-1098ADE97CE5}" type="presParOf" srcId="{64770A62-BD19-5B41-9145-0B0635A68BF1}" destId="{132B82A1-47C1-994B-9C50-C6822E5176CF}" srcOrd="0" destOrd="0" presId="urn:microsoft.com/office/officeart/2005/8/layout/vList5"/>
    <dgm:cxn modelId="{20A0B0F3-7320-9C42-8F8C-654F20771D36}" type="presParOf" srcId="{22843D8C-641E-E14B-9D80-9C9D62EFD5AE}" destId="{FF28494D-EF27-1C46-AAFD-6985A8756B46}" srcOrd="1" destOrd="0" presId="urn:microsoft.com/office/officeart/2005/8/layout/vList5"/>
    <dgm:cxn modelId="{D2F0DDCB-3174-0645-8AF6-EBCD170755DA}" type="presParOf" srcId="{22843D8C-641E-E14B-9D80-9C9D62EFD5AE}" destId="{B7C51AC0-7926-7349-9397-6F79066C64BF}" srcOrd="2" destOrd="0" presId="urn:microsoft.com/office/officeart/2005/8/layout/vList5"/>
    <dgm:cxn modelId="{C9CB4817-F64C-AC41-AB3A-B3945B63F40F}" type="presParOf" srcId="{B7C51AC0-7926-7349-9397-6F79066C64BF}" destId="{1727D8AC-2983-0E45-8A16-8F22887EADEB}" srcOrd="0" destOrd="0" presId="urn:microsoft.com/office/officeart/2005/8/layout/vList5"/>
    <dgm:cxn modelId="{BAF87BE2-9245-2747-9050-CD5FED819C0B}" type="presParOf" srcId="{22843D8C-641E-E14B-9D80-9C9D62EFD5AE}" destId="{DA92F3A1-D6CC-1C4E-BC0F-E4E62E843412}" srcOrd="3" destOrd="0" presId="urn:microsoft.com/office/officeart/2005/8/layout/vList5"/>
    <dgm:cxn modelId="{83A0D60B-852C-6248-A063-962C9CDCDAE2}" type="presParOf" srcId="{22843D8C-641E-E14B-9D80-9C9D62EFD5AE}" destId="{F13F475A-0A41-1145-B3C0-40239D951EDA}" srcOrd="4" destOrd="0" presId="urn:microsoft.com/office/officeart/2005/8/layout/vList5"/>
    <dgm:cxn modelId="{5B3AC35B-A603-0947-BAF9-7186FB685631}" type="presParOf" srcId="{F13F475A-0A41-1145-B3C0-40239D951EDA}" destId="{A839A695-A31B-3848-921B-524FE1D48612}" srcOrd="0" destOrd="0" presId="urn:microsoft.com/office/officeart/2005/8/layout/vList5"/>
    <dgm:cxn modelId="{4F19F3FE-08F7-AB4D-A2D2-F32ADEEF72F3}" type="presParOf" srcId="{22843D8C-641E-E14B-9D80-9C9D62EFD5AE}" destId="{5ADABED6-4CB0-5B46-9A14-0075DFC97D1A}" srcOrd="5" destOrd="0" presId="urn:microsoft.com/office/officeart/2005/8/layout/vList5"/>
    <dgm:cxn modelId="{11790954-5F89-AE44-993C-B41C55883248}" type="presParOf" srcId="{22843D8C-641E-E14B-9D80-9C9D62EFD5AE}" destId="{97A5EF51-A786-2847-A7D4-3BC88BD819E7}" srcOrd="6" destOrd="0" presId="urn:microsoft.com/office/officeart/2005/8/layout/vList5"/>
    <dgm:cxn modelId="{D23EB6D3-FB01-154F-BAC2-F779C42F660B}" type="presParOf" srcId="{97A5EF51-A786-2847-A7D4-3BC88BD819E7}" destId="{EB5C18E7-4985-FD48-B63E-0BACD3EB763D}"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D28CC85-17C4-C741-A326-B6A0582CEEB7}" type="doc">
      <dgm:prSet loTypeId="urn:microsoft.com/office/officeart/2005/8/layout/venn1" loCatId="relationship" qsTypeId="urn:microsoft.com/office/officeart/2005/8/quickstyle/simple1" qsCatId="simple" csTypeId="urn:microsoft.com/office/officeart/2005/8/colors/accent1_2" csCatId="accent1" phldr="1"/>
      <dgm:spPr/>
    </dgm:pt>
    <dgm:pt modelId="{A62E51EB-FAE2-9340-B2E0-4849979E52A2}">
      <dgm:prSet phldrT="[Text]" custT="1"/>
      <dgm:spPr/>
      <dgm:t>
        <a:bodyPr/>
        <a:lstStyle/>
        <a:p>
          <a:r>
            <a:rPr lang="en-US" sz="2800" b="1" dirty="0">
              <a:latin typeface="Times New Roman" panose="02020603050405020304" pitchFamily="18" charset="0"/>
              <a:cs typeface="Times New Roman" panose="02020603050405020304" pitchFamily="18" charset="0"/>
            </a:rPr>
            <a:t>Perceived </a:t>
          </a:r>
        </a:p>
        <a:p>
          <a:r>
            <a:rPr lang="en-US" sz="2800" b="1" dirty="0">
              <a:latin typeface="Times New Roman" panose="02020603050405020304" pitchFamily="18" charset="0"/>
              <a:cs typeface="Times New Roman" panose="02020603050405020304" pitchFamily="18" charset="0"/>
            </a:rPr>
            <a:t>Burdensomeness</a:t>
          </a:r>
        </a:p>
      </dgm:t>
    </dgm:pt>
    <dgm:pt modelId="{49F8059C-B5CF-A642-89CC-621C9EB12B9B}" type="parTrans" cxnId="{AF346091-FD21-AE49-9804-9381D57B1CDE}">
      <dgm:prSet/>
      <dgm:spPr/>
      <dgm:t>
        <a:bodyPr/>
        <a:lstStyle/>
        <a:p>
          <a:endParaRPr lang="en-US"/>
        </a:p>
      </dgm:t>
    </dgm:pt>
    <dgm:pt modelId="{AC0AB606-0BA6-FA4A-AA6D-2E490D115BA4}" type="sibTrans" cxnId="{AF346091-FD21-AE49-9804-9381D57B1CDE}">
      <dgm:prSet/>
      <dgm:spPr/>
      <dgm:t>
        <a:bodyPr/>
        <a:lstStyle/>
        <a:p>
          <a:endParaRPr lang="en-US"/>
        </a:p>
      </dgm:t>
    </dgm:pt>
    <dgm:pt modelId="{E0A8B5DE-C22B-5442-82B7-886F4F811A72}">
      <dgm:prSet phldrT="[Text]" custT="1"/>
      <dgm:spPr/>
      <dgm:t>
        <a:bodyPr/>
        <a:lstStyle/>
        <a:p>
          <a:r>
            <a:rPr lang="en-US" sz="2400" b="1" dirty="0">
              <a:latin typeface="Times New Roman" panose="02020603050405020304" pitchFamily="18" charset="0"/>
              <a:cs typeface="Times New Roman" panose="02020603050405020304" pitchFamily="18" charset="0"/>
            </a:rPr>
            <a:t>Those capable of suicide</a:t>
          </a:r>
        </a:p>
        <a:p>
          <a:r>
            <a:rPr lang="en-US" sz="2400" b="1" dirty="0">
              <a:latin typeface="Times New Roman" panose="02020603050405020304" pitchFamily="18" charset="0"/>
              <a:cs typeface="Times New Roman" panose="02020603050405020304" pitchFamily="18" charset="0"/>
            </a:rPr>
            <a:t>**Fearlessness</a:t>
          </a:r>
        </a:p>
      </dgm:t>
    </dgm:pt>
    <dgm:pt modelId="{D1BBA551-ED0D-0E4F-8060-8F9BE6573684}" type="parTrans" cxnId="{6820A21A-AE04-2747-8632-9C660F53B8F1}">
      <dgm:prSet/>
      <dgm:spPr/>
      <dgm:t>
        <a:bodyPr/>
        <a:lstStyle/>
        <a:p>
          <a:endParaRPr lang="en-US"/>
        </a:p>
      </dgm:t>
    </dgm:pt>
    <dgm:pt modelId="{BE90D995-76CB-AE47-82B6-C8A4D06ABD7B}" type="sibTrans" cxnId="{6820A21A-AE04-2747-8632-9C660F53B8F1}">
      <dgm:prSet/>
      <dgm:spPr/>
      <dgm:t>
        <a:bodyPr/>
        <a:lstStyle/>
        <a:p>
          <a:endParaRPr lang="en-US"/>
        </a:p>
      </dgm:t>
    </dgm:pt>
    <dgm:pt modelId="{2AB1EA30-6CCA-414A-9A7C-807598EA1BEA}">
      <dgm:prSet phldrT="[Tex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Thwarted Sense of Belongingness</a:t>
          </a:r>
        </a:p>
      </dgm:t>
    </dgm:pt>
    <dgm:pt modelId="{4FB06315-7CD8-B343-8D98-3C8FA63A0E6A}" type="parTrans" cxnId="{8DFA13CB-D422-CA43-B718-2CF213898B58}">
      <dgm:prSet/>
      <dgm:spPr/>
      <dgm:t>
        <a:bodyPr/>
        <a:lstStyle/>
        <a:p>
          <a:endParaRPr lang="en-US"/>
        </a:p>
      </dgm:t>
    </dgm:pt>
    <dgm:pt modelId="{FC918C62-1914-5E41-B270-70479E03A684}" type="sibTrans" cxnId="{8DFA13CB-D422-CA43-B718-2CF213898B58}">
      <dgm:prSet/>
      <dgm:spPr/>
      <dgm:t>
        <a:bodyPr/>
        <a:lstStyle/>
        <a:p>
          <a:endParaRPr lang="en-US"/>
        </a:p>
      </dgm:t>
    </dgm:pt>
    <dgm:pt modelId="{B97ED8CA-4767-5341-AEA7-12197C41A9D5}" type="pres">
      <dgm:prSet presAssocID="{1D28CC85-17C4-C741-A326-B6A0582CEEB7}" presName="compositeShape" presStyleCnt="0">
        <dgm:presLayoutVars>
          <dgm:chMax val="7"/>
          <dgm:dir/>
          <dgm:resizeHandles val="exact"/>
        </dgm:presLayoutVars>
      </dgm:prSet>
      <dgm:spPr/>
    </dgm:pt>
    <dgm:pt modelId="{A12BFB2D-AC2A-C746-A5B5-D8BCEA9A2059}" type="pres">
      <dgm:prSet presAssocID="{A62E51EB-FAE2-9340-B2E0-4849979E52A2}" presName="circ1" presStyleLbl="vennNode1" presStyleIdx="0" presStyleCnt="3" custScaleX="128284" custScaleY="102080" custLinFactNeighborX="1833" custLinFactNeighborY="1355"/>
      <dgm:spPr/>
    </dgm:pt>
    <dgm:pt modelId="{5617C627-7461-E649-BD25-ECC20BE091BF}" type="pres">
      <dgm:prSet presAssocID="{A62E51EB-FAE2-9340-B2E0-4849979E52A2}" presName="circ1Tx" presStyleLbl="revTx" presStyleIdx="0" presStyleCnt="0">
        <dgm:presLayoutVars>
          <dgm:chMax val="0"/>
          <dgm:chPref val="0"/>
          <dgm:bulletEnabled val="1"/>
        </dgm:presLayoutVars>
      </dgm:prSet>
      <dgm:spPr/>
    </dgm:pt>
    <dgm:pt modelId="{ADC68B6C-82DB-BD45-BD38-6A207EA07C36}" type="pres">
      <dgm:prSet presAssocID="{E0A8B5DE-C22B-5442-82B7-886F4F811A72}" presName="circ2" presStyleLbl="vennNode1" presStyleIdx="1" presStyleCnt="3" custScaleX="154050" custScaleY="80193" custLinFactNeighborX="49432" custLinFactNeighborY="-27125"/>
      <dgm:spPr/>
    </dgm:pt>
    <dgm:pt modelId="{AC52E11A-72A1-AD42-9F1E-07DBE5F9AC24}" type="pres">
      <dgm:prSet presAssocID="{E0A8B5DE-C22B-5442-82B7-886F4F811A72}" presName="circ2Tx" presStyleLbl="revTx" presStyleIdx="0" presStyleCnt="0">
        <dgm:presLayoutVars>
          <dgm:chMax val="0"/>
          <dgm:chPref val="0"/>
          <dgm:bulletEnabled val="1"/>
        </dgm:presLayoutVars>
      </dgm:prSet>
      <dgm:spPr/>
    </dgm:pt>
    <dgm:pt modelId="{99F90315-F577-8647-ACAD-8C9A9CF56650}" type="pres">
      <dgm:prSet presAssocID="{2AB1EA30-6CCA-414A-9A7C-807598EA1BEA}" presName="circ3" presStyleLbl="vennNode1" presStyleIdx="2" presStyleCnt="3" custScaleX="156096" custScaleY="64855" custLinFactNeighborX="2016" custLinFactNeighborY="-11777"/>
      <dgm:spPr/>
    </dgm:pt>
    <dgm:pt modelId="{65B0B8C3-0509-C94E-B9D5-FED7598CB915}" type="pres">
      <dgm:prSet presAssocID="{2AB1EA30-6CCA-414A-9A7C-807598EA1BEA}" presName="circ3Tx" presStyleLbl="revTx" presStyleIdx="0" presStyleCnt="0">
        <dgm:presLayoutVars>
          <dgm:chMax val="0"/>
          <dgm:chPref val="0"/>
          <dgm:bulletEnabled val="1"/>
        </dgm:presLayoutVars>
      </dgm:prSet>
      <dgm:spPr/>
    </dgm:pt>
  </dgm:ptLst>
  <dgm:cxnLst>
    <dgm:cxn modelId="{96B95117-CC7B-CD4E-80DC-C896EC3B7CAF}" type="presOf" srcId="{E0A8B5DE-C22B-5442-82B7-886F4F811A72}" destId="{ADC68B6C-82DB-BD45-BD38-6A207EA07C36}" srcOrd="0" destOrd="0" presId="urn:microsoft.com/office/officeart/2005/8/layout/venn1"/>
    <dgm:cxn modelId="{6820A21A-AE04-2747-8632-9C660F53B8F1}" srcId="{1D28CC85-17C4-C741-A326-B6A0582CEEB7}" destId="{E0A8B5DE-C22B-5442-82B7-886F4F811A72}" srcOrd="1" destOrd="0" parTransId="{D1BBA551-ED0D-0E4F-8060-8F9BE6573684}" sibTransId="{BE90D995-76CB-AE47-82B6-C8A4D06ABD7B}"/>
    <dgm:cxn modelId="{EBE32C62-A0EA-2449-8341-B459AEB61984}" type="presOf" srcId="{A62E51EB-FAE2-9340-B2E0-4849979E52A2}" destId="{5617C627-7461-E649-BD25-ECC20BE091BF}" srcOrd="1" destOrd="0" presId="urn:microsoft.com/office/officeart/2005/8/layout/venn1"/>
    <dgm:cxn modelId="{FC228F79-0DAB-3240-8F46-911FA9A94343}" type="presOf" srcId="{E0A8B5DE-C22B-5442-82B7-886F4F811A72}" destId="{AC52E11A-72A1-AD42-9F1E-07DBE5F9AC24}" srcOrd="1" destOrd="0" presId="urn:microsoft.com/office/officeart/2005/8/layout/venn1"/>
    <dgm:cxn modelId="{18BCF880-D24A-2F4D-8949-E3B37FD5313C}" type="presOf" srcId="{2AB1EA30-6CCA-414A-9A7C-807598EA1BEA}" destId="{99F90315-F577-8647-ACAD-8C9A9CF56650}" srcOrd="0" destOrd="0" presId="urn:microsoft.com/office/officeart/2005/8/layout/venn1"/>
    <dgm:cxn modelId="{AF346091-FD21-AE49-9804-9381D57B1CDE}" srcId="{1D28CC85-17C4-C741-A326-B6A0582CEEB7}" destId="{A62E51EB-FAE2-9340-B2E0-4849979E52A2}" srcOrd="0" destOrd="0" parTransId="{49F8059C-B5CF-A642-89CC-621C9EB12B9B}" sibTransId="{AC0AB606-0BA6-FA4A-AA6D-2E490D115BA4}"/>
    <dgm:cxn modelId="{8DFA13CB-D422-CA43-B718-2CF213898B58}" srcId="{1D28CC85-17C4-C741-A326-B6A0582CEEB7}" destId="{2AB1EA30-6CCA-414A-9A7C-807598EA1BEA}" srcOrd="2" destOrd="0" parTransId="{4FB06315-7CD8-B343-8D98-3C8FA63A0E6A}" sibTransId="{FC918C62-1914-5E41-B270-70479E03A684}"/>
    <dgm:cxn modelId="{3582BDCC-A896-3D42-AC87-95A9F4204188}" type="presOf" srcId="{A62E51EB-FAE2-9340-B2E0-4849979E52A2}" destId="{A12BFB2D-AC2A-C746-A5B5-D8BCEA9A2059}" srcOrd="0" destOrd="0" presId="urn:microsoft.com/office/officeart/2005/8/layout/venn1"/>
    <dgm:cxn modelId="{79B9D0EF-1241-454F-938D-C0121B894157}" type="presOf" srcId="{2AB1EA30-6CCA-414A-9A7C-807598EA1BEA}" destId="{65B0B8C3-0509-C94E-B9D5-FED7598CB915}" srcOrd="1" destOrd="0" presId="urn:microsoft.com/office/officeart/2005/8/layout/venn1"/>
    <dgm:cxn modelId="{41E648F0-41C9-654F-BB9A-D02019A9BEB1}" type="presOf" srcId="{1D28CC85-17C4-C741-A326-B6A0582CEEB7}" destId="{B97ED8CA-4767-5341-AEA7-12197C41A9D5}" srcOrd="0" destOrd="0" presId="urn:microsoft.com/office/officeart/2005/8/layout/venn1"/>
    <dgm:cxn modelId="{C519BA8A-E4F2-0F44-A06D-A6828E82C74C}" type="presParOf" srcId="{B97ED8CA-4767-5341-AEA7-12197C41A9D5}" destId="{A12BFB2D-AC2A-C746-A5B5-D8BCEA9A2059}" srcOrd="0" destOrd="0" presId="urn:microsoft.com/office/officeart/2005/8/layout/venn1"/>
    <dgm:cxn modelId="{4FFC8C8B-1BA2-CB4A-8D5B-518E6034A6A6}" type="presParOf" srcId="{B97ED8CA-4767-5341-AEA7-12197C41A9D5}" destId="{5617C627-7461-E649-BD25-ECC20BE091BF}" srcOrd="1" destOrd="0" presId="urn:microsoft.com/office/officeart/2005/8/layout/venn1"/>
    <dgm:cxn modelId="{AA691361-8AB8-0A49-9D7C-B15F948160B6}" type="presParOf" srcId="{B97ED8CA-4767-5341-AEA7-12197C41A9D5}" destId="{ADC68B6C-82DB-BD45-BD38-6A207EA07C36}" srcOrd="2" destOrd="0" presId="urn:microsoft.com/office/officeart/2005/8/layout/venn1"/>
    <dgm:cxn modelId="{FDB56E67-9D66-3D44-9B06-71259A8E277C}" type="presParOf" srcId="{B97ED8CA-4767-5341-AEA7-12197C41A9D5}" destId="{AC52E11A-72A1-AD42-9F1E-07DBE5F9AC24}" srcOrd="3" destOrd="0" presId="urn:microsoft.com/office/officeart/2005/8/layout/venn1"/>
    <dgm:cxn modelId="{F734481D-F12F-3543-A6A7-0FE511C97A92}" type="presParOf" srcId="{B97ED8CA-4767-5341-AEA7-12197C41A9D5}" destId="{99F90315-F577-8647-ACAD-8C9A9CF56650}" srcOrd="4" destOrd="0" presId="urn:microsoft.com/office/officeart/2005/8/layout/venn1"/>
    <dgm:cxn modelId="{086D5459-BF49-AE4A-BE36-17EE4D7A390F}" type="presParOf" srcId="{B97ED8CA-4767-5341-AEA7-12197C41A9D5}" destId="{65B0B8C3-0509-C94E-B9D5-FED7598CB91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783B95-66E8-41EC-85E8-14A20E08F2F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806EE1B-5EE5-4821-AA94-C6B0A1556A08}">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anose="02020603050405020304" pitchFamily="18" charset="0"/>
              <a:cs typeface="Times New Roman" panose="02020603050405020304" pitchFamily="18" charset="0"/>
            </a:rPr>
            <a:t>Loneliness</a:t>
          </a:r>
          <a:r>
            <a:rPr lang="en-US" sz="2800" b="1" dirty="0">
              <a:latin typeface="Times New Roman" panose="02020603050405020304" pitchFamily="18" charset="0"/>
              <a:cs typeface="Times New Roman" panose="02020603050405020304" pitchFamily="18" charset="0"/>
            </a:rPr>
            <a:t>     </a:t>
          </a:r>
          <a:r>
            <a:rPr lang="en-US" sz="2800" dirty="0"/>
            <a:t>I am </a:t>
          </a:r>
          <a:r>
            <a:rPr lang="en-US" sz="2800" b="1" dirty="0"/>
            <a:t>ALONE</a:t>
          </a:r>
          <a:endParaRPr lang="en-US" sz="2800" dirty="0"/>
        </a:p>
        <a:p>
          <a:pPr marL="0" lvl="0" defTabSz="1244600">
            <a:lnSpc>
              <a:spcPct val="90000"/>
            </a:lnSpc>
            <a:spcBef>
              <a:spcPct val="0"/>
            </a:spcBef>
            <a:spcAft>
              <a:spcPct val="35000"/>
            </a:spcAft>
            <a:buNone/>
          </a:pPr>
          <a:r>
            <a:rPr lang="en-US" sz="2800" dirty="0">
              <a:latin typeface="Times New Roman" panose="02020603050405020304" pitchFamily="18" charset="0"/>
              <a:cs typeface="Times New Roman" panose="02020603050405020304" pitchFamily="18" charset="0"/>
            </a:rPr>
            <a:t>  </a:t>
          </a:r>
        </a:p>
      </dgm:t>
    </dgm:pt>
    <dgm:pt modelId="{BA3648FC-FFD0-4FF6-8754-97B989A2DAD1}" type="parTrans" cxnId="{20FE9A40-0BA4-4BAD-B235-BDC68011CB2B}">
      <dgm:prSet/>
      <dgm:spPr/>
      <dgm:t>
        <a:bodyPr/>
        <a:lstStyle/>
        <a:p>
          <a:endParaRPr lang="en-US"/>
        </a:p>
      </dgm:t>
    </dgm:pt>
    <dgm:pt modelId="{8FBB868A-BB59-40CB-8DF0-1AF44346B492}" type="sibTrans" cxnId="{20FE9A40-0BA4-4BAD-B235-BDC68011CB2B}">
      <dgm:prSet/>
      <dgm:spPr/>
      <dgm:t>
        <a:bodyPr/>
        <a:lstStyle/>
        <a:p>
          <a:endParaRPr lang="en-US"/>
        </a:p>
      </dgm:t>
    </dgm:pt>
    <dgm:pt modelId="{640853A1-49A8-46AB-A6F9-22E5F1E1B28E}">
      <dgm:prSet custT="1"/>
      <dgm:spPr/>
      <dgm:t>
        <a:bodyPr/>
        <a:lstStyle/>
        <a:p>
          <a:r>
            <a:rPr lang="en-US" sz="2400" dirty="0">
              <a:latin typeface="Times New Roman" panose="02020603050405020304" pitchFamily="18" charset="0"/>
              <a:cs typeface="Times New Roman" panose="02020603050405020304" pitchFamily="18" charset="0"/>
            </a:rPr>
            <a:t>I’m disconnected from others. </a:t>
          </a:r>
          <a:r>
            <a:rPr lang="en-US" sz="2400" b="1" dirty="0">
              <a:latin typeface="Times New Roman" panose="02020603050405020304" pitchFamily="18" charset="0"/>
              <a:cs typeface="Times New Roman" panose="02020603050405020304" pitchFamily="18" charset="0"/>
            </a:rPr>
            <a:t>No one </a:t>
          </a:r>
          <a:r>
            <a:rPr lang="en-US" sz="2400" dirty="0">
              <a:latin typeface="Times New Roman" panose="02020603050405020304" pitchFamily="18" charset="0"/>
              <a:cs typeface="Times New Roman" panose="02020603050405020304" pitchFamily="18" charset="0"/>
            </a:rPr>
            <a:t>needs ME</a:t>
          </a:r>
        </a:p>
      </dgm:t>
    </dgm:pt>
    <dgm:pt modelId="{5F955550-0F75-4D85-9512-B7C8E0608BF8}" type="parTrans" cxnId="{4FCD53BF-B2A7-47FE-ADD9-990B82DD05FF}">
      <dgm:prSet/>
      <dgm:spPr/>
      <dgm:t>
        <a:bodyPr/>
        <a:lstStyle/>
        <a:p>
          <a:endParaRPr lang="en-US"/>
        </a:p>
      </dgm:t>
    </dgm:pt>
    <dgm:pt modelId="{C28D1A22-A866-4D94-ABE9-11DF432E76CA}" type="sibTrans" cxnId="{4FCD53BF-B2A7-47FE-ADD9-990B82DD05FF}">
      <dgm:prSet/>
      <dgm:spPr/>
      <dgm:t>
        <a:bodyPr/>
        <a:lstStyle/>
        <a:p>
          <a:endParaRPr lang="en-US"/>
        </a:p>
      </dgm:t>
    </dgm:pt>
    <dgm:pt modelId="{6A547D27-BD95-4736-9310-DF691C46D86E}">
      <dgm:prSet custT="1"/>
      <dgm:spPr/>
      <dgm:t>
        <a:bodyPr/>
        <a:lstStyle/>
        <a:p>
          <a:r>
            <a:rPr lang="en-US" sz="2400" dirty="0">
              <a:latin typeface="Times New Roman" panose="02020603050405020304" pitchFamily="18" charset="0"/>
              <a:cs typeface="Times New Roman" panose="02020603050405020304" pitchFamily="18" charset="0"/>
            </a:rPr>
            <a:t>No sense of community, living alone, no close family/relationships. No reciprocal care: </a:t>
          </a:r>
          <a:r>
            <a:rPr lang="en-US" sz="2800" b="1" dirty="0">
              <a:solidFill>
                <a:schemeClr val="tx1"/>
              </a:solidFill>
              <a:latin typeface="Times New Roman" panose="02020603050405020304" pitchFamily="18" charset="0"/>
              <a:cs typeface="Times New Roman" panose="02020603050405020304" pitchFamily="18" charset="0"/>
            </a:rPr>
            <a:t>I have no one to turn to</a:t>
          </a:r>
          <a:endParaRPr lang="en-US" sz="2800" dirty="0">
            <a:solidFill>
              <a:schemeClr val="tx1"/>
            </a:solidFill>
            <a:latin typeface="Times New Roman" panose="02020603050405020304" pitchFamily="18" charset="0"/>
            <a:cs typeface="Times New Roman" panose="02020603050405020304" pitchFamily="18" charset="0"/>
          </a:endParaRPr>
        </a:p>
      </dgm:t>
    </dgm:pt>
    <dgm:pt modelId="{CC3387A9-5B27-4A02-9563-506AE5B4144E}" type="parTrans" cxnId="{39A73A6C-B59C-49FE-AFC9-E27C83C4C1F5}">
      <dgm:prSet/>
      <dgm:spPr/>
      <dgm:t>
        <a:bodyPr/>
        <a:lstStyle/>
        <a:p>
          <a:endParaRPr lang="en-US"/>
        </a:p>
      </dgm:t>
    </dgm:pt>
    <dgm:pt modelId="{DB2D471F-A298-4115-A077-3D767802A36B}" type="sibTrans" cxnId="{39A73A6C-B59C-49FE-AFC9-E27C83C4C1F5}">
      <dgm:prSet/>
      <dgm:spPr/>
      <dgm:t>
        <a:bodyPr/>
        <a:lstStyle/>
        <a:p>
          <a:endParaRPr lang="en-US"/>
        </a:p>
      </dgm:t>
    </dgm:pt>
    <dgm:pt modelId="{0ECDF502-53FC-47CF-8CA1-0FFE9C59BE5F}">
      <dgm:prSe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Loneliness is an epidemic problem today</a:t>
          </a:r>
        </a:p>
      </dgm:t>
    </dgm:pt>
    <dgm:pt modelId="{5E97DC13-4937-43B0-99BA-6A3BF00B013E}" type="parTrans" cxnId="{7CE9A399-7C8E-40EF-8FE5-AA88AF370FF8}">
      <dgm:prSet/>
      <dgm:spPr/>
      <dgm:t>
        <a:bodyPr/>
        <a:lstStyle/>
        <a:p>
          <a:endParaRPr lang="en-US"/>
        </a:p>
      </dgm:t>
    </dgm:pt>
    <dgm:pt modelId="{4544ECD6-DCFD-4662-924F-B6FAB19E563F}" type="sibTrans" cxnId="{7CE9A399-7C8E-40EF-8FE5-AA88AF370FF8}">
      <dgm:prSet/>
      <dgm:spPr/>
      <dgm:t>
        <a:bodyPr/>
        <a:lstStyle/>
        <a:p>
          <a:endParaRPr lang="en-US"/>
        </a:p>
      </dgm:t>
    </dgm:pt>
    <dgm:pt modelId="{46BB2772-57AE-4BE4-99A8-DC0C03813767}">
      <dgm:prSet custT="1"/>
      <dgm:spPr/>
      <dgm:t>
        <a:bodyPr/>
        <a:lstStyle/>
        <a:p>
          <a:r>
            <a:rPr lang="en-US" sz="1800" dirty="0">
              <a:latin typeface="Times New Roman" panose="02020603050405020304" pitchFamily="18" charset="0"/>
              <a:cs typeface="Times New Roman" panose="02020603050405020304" pitchFamily="18" charset="0"/>
            </a:rPr>
            <a:t>https://</a:t>
          </a:r>
          <a:r>
            <a:rPr lang="en-US" sz="1800" dirty="0" err="1">
              <a:latin typeface="Times New Roman" panose="02020603050405020304" pitchFamily="18" charset="0"/>
              <a:cs typeface="Times New Roman" panose="02020603050405020304" pitchFamily="18" charset="0"/>
            </a:rPr>
            <a:t>pubmed.ncbi.nlm.nih.gov</a:t>
          </a:r>
          <a:r>
            <a:rPr lang="en-US" sz="1800" dirty="0">
              <a:latin typeface="Times New Roman" panose="02020603050405020304" pitchFamily="18" charset="0"/>
              <a:cs typeface="Times New Roman" panose="02020603050405020304" pitchFamily="18" charset="0"/>
            </a:rPr>
            <a:t>/15765368</a:t>
          </a:r>
          <a:r>
            <a:rPr lang="en-US" sz="500" dirty="0"/>
            <a:t>/</a:t>
          </a:r>
        </a:p>
      </dgm:t>
    </dgm:pt>
    <dgm:pt modelId="{A3565840-E28C-45A9-9064-F50BF09259D3}" type="parTrans" cxnId="{F2F7E09A-5B76-45ED-AC53-76E92CEEBAE9}">
      <dgm:prSet/>
      <dgm:spPr/>
      <dgm:t>
        <a:bodyPr/>
        <a:lstStyle/>
        <a:p>
          <a:endParaRPr lang="en-US"/>
        </a:p>
      </dgm:t>
    </dgm:pt>
    <dgm:pt modelId="{2D057AD2-2168-4E9C-89C5-E14CBA37A3B8}" type="sibTrans" cxnId="{F2F7E09A-5B76-45ED-AC53-76E92CEEBAE9}">
      <dgm:prSet/>
      <dgm:spPr/>
      <dgm:t>
        <a:bodyPr/>
        <a:lstStyle/>
        <a:p>
          <a:endParaRPr lang="en-US"/>
        </a:p>
      </dgm:t>
    </dgm:pt>
    <dgm:pt modelId="{4DBAB7B5-0C83-7744-BFD9-57933A396FCF}" type="pres">
      <dgm:prSet presAssocID="{20783B95-66E8-41EC-85E8-14A20E08F2F7}" presName="linear" presStyleCnt="0">
        <dgm:presLayoutVars>
          <dgm:animLvl val="lvl"/>
          <dgm:resizeHandles val="exact"/>
        </dgm:presLayoutVars>
      </dgm:prSet>
      <dgm:spPr/>
    </dgm:pt>
    <dgm:pt modelId="{423F9AC9-6C5D-2E40-BBA9-C10B39B4453C}" type="pres">
      <dgm:prSet presAssocID="{7806EE1B-5EE5-4821-AA94-C6B0A1556A08}" presName="parentText" presStyleLbl="node1" presStyleIdx="0" presStyleCnt="5">
        <dgm:presLayoutVars>
          <dgm:chMax val="0"/>
          <dgm:bulletEnabled val="1"/>
        </dgm:presLayoutVars>
      </dgm:prSet>
      <dgm:spPr/>
    </dgm:pt>
    <dgm:pt modelId="{AA585A2E-C19D-2440-A7B8-6C84FA3E987B}" type="pres">
      <dgm:prSet presAssocID="{8FBB868A-BB59-40CB-8DF0-1AF44346B492}" presName="spacer" presStyleCnt="0"/>
      <dgm:spPr/>
    </dgm:pt>
    <dgm:pt modelId="{D8DEA72B-9EA1-7A45-8FB3-E99996E20F8E}" type="pres">
      <dgm:prSet presAssocID="{640853A1-49A8-46AB-A6F9-22E5F1E1B28E}" presName="parentText" presStyleLbl="node1" presStyleIdx="1" presStyleCnt="5">
        <dgm:presLayoutVars>
          <dgm:chMax val="0"/>
          <dgm:bulletEnabled val="1"/>
        </dgm:presLayoutVars>
      </dgm:prSet>
      <dgm:spPr/>
    </dgm:pt>
    <dgm:pt modelId="{7C33C982-7DFF-2D47-AF4C-71ED3BD51B87}" type="pres">
      <dgm:prSet presAssocID="{C28D1A22-A866-4D94-ABE9-11DF432E76CA}" presName="spacer" presStyleCnt="0"/>
      <dgm:spPr/>
    </dgm:pt>
    <dgm:pt modelId="{63203D02-C6E9-F248-B5CD-BE49F9E65730}" type="pres">
      <dgm:prSet presAssocID="{6A547D27-BD95-4736-9310-DF691C46D86E}" presName="parentText" presStyleLbl="node1" presStyleIdx="2" presStyleCnt="5" custScaleY="130753" custLinFactY="2797" custLinFactNeighborX="-161" custLinFactNeighborY="100000">
        <dgm:presLayoutVars>
          <dgm:chMax val="0"/>
          <dgm:bulletEnabled val="1"/>
        </dgm:presLayoutVars>
      </dgm:prSet>
      <dgm:spPr/>
    </dgm:pt>
    <dgm:pt modelId="{F0CB1F39-3FEA-EB47-9082-B7EB5B5994F1}" type="pres">
      <dgm:prSet presAssocID="{DB2D471F-A298-4115-A077-3D767802A36B}" presName="spacer" presStyleCnt="0"/>
      <dgm:spPr/>
    </dgm:pt>
    <dgm:pt modelId="{83B1B088-1182-A742-BC26-C4C96DED1AF8}" type="pres">
      <dgm:prSet presAssocID="{0ECDF502-53FC-47CF-8CA1-0FFE9C59BE5F}" presName="parentText" presStyleLbl="node1" presStyleIdx="3" presStyleCnt="5" custScaleX="98710" custScaleY="76886" custLinFactY="20922" custLinFactNeighborX="-322" custLinFactNeighborY="100000">
        <dgm:presLayoutVars>
          <dgm:chMax val="0"/>
          <dgm:bulletEnabled val="1"/>
        </dgm:presLayoutVars>
      </dgm:prSet>
      <dgm:spPr/>
    </dgm:pt>
    <dgm:pt modelId="{606AC892-7445-AA4C-9C24-C03D507BC561}" type="pres">
      <dgm:prSet presAssocID="{4544ECD6-DCFD-4662-924F-B6FAB19E563F}" presName="spacer" presStyleCnt="0"/>
      <dgm:spPr/>
    </dgm:pt>
    <dgm:pt modelId="{2A7EBD31-7255-FF47-8930-0A441F8DFB66}" type="pres">
      <dgm:prSet presAssocID="{46BB2772-57AE-4BE4-99A8-DC0C03813767}" presName="parentText" presStyleLbl="node1" presStyleIdx="4" presStyleCnt="5" custScaleY="39945" custLinFactY="30575" custLinFactNeighborX="-161" custLinFactNeighborY="100000">
        <dgm:presLayoutVars>
          <dgm:chMax val="0"/>
          <dgm:bulletEnabled val="1"/>
        </dgm:presLayoutVars>
      </dgm:prSet>
      <dgm:spPr/>
    </dgm:pt>
  </dgm:ptLst>
  <dgm:cxnLst>
    <dgm:cxn modelId="{1DFC0220-C920-EC40-992E-C89595BDCBC1}" type="presOf" srcId="{640853A1-49A8-46AB-A6F9-22E5F1E1B28E}" destId="{D8DEA72B-9EA1-7A45-8FB3-E99996E20F8E}" srcOrd="0" destOrd="0" presId="urn:microsoft.com/office/officeart/2005/8/layout/vList2"/>
    <dgm:cxn modelId="{6D34F824-449E-7848-81EA-DAC308EB3DF8}" type="presOf" srcId="{46BB2772-57AE-4BE4-99A8-DC0C03813767}" destId="{2A7EBD31-7255-FF47-8930-0A441F8DFB66}" srcOrd="0" destOrd="0" presId="urn:microsoft.com/office/officeart/2005/8/layout/vList2"/>
    <dgm:cxn modelId="{20FE9A40-0BA4-4BAD-B235-BDC68011CB2B}" srcId="{20783B95-66E8-41EC-85E8-14A20E08F2F7}" destId="{7806EE1B-5EE5-4821-AA94-C6B0A1556A08}" srcOrd="0" destOrd="0" parTransId="{BA3648FC-FFD0-4FF6-8754-97B989A2DAD1}" sibTransId="{8FBB868A-BB59-40CB-8DF0-1AF44346B492}"/>
    <dgm:cxn modelId="{39A73A6C-B59C-49FE-AFC9-E27C83C4C1F5}" srcId="{20783B95-66E8-41EC-85E8-14A20E08F2F7}" destId="{6A547D27-BD95-4736-9310-DF691C46D86E}" srcOrd="2" destOrd="0" parTransId="{CC3387A9-5B27-4A02-9563-506AE5B4144E}" sibTransId="{DB2D471F-A298-4115-A077-3D767802A36B}"/>
    <dgm:cxn modelId="{6E1E9E6C-208F-684A-B990-1C36881ADEED}" type="presOf" srcId="{7806EE1B-5EE5-4821-AA94-C6B0A1556A08}" destId="{423F9AC9-6C5D-2E40-BBA9-C10B39B4453C}" srcOrd="0" destOrd="0" presId="urn:microsoft.com/office/officeart/2005/8/layout/vList2"/>
    <dgm:cxn modelId="{CD0C3C7A-28AF-8D49-917E-B9CE0A3B85C3}" type="presOf" srcId="{0ECDF502-53FC-47CF-8CA1-0FFE9C59BE5F}" destId="{83B1B088-1182-A742-BC26-C4C96DED1AF8}" srcOrd="0" destOrd="0" presId="urn:microsoft.com/office/officeart/2005/8/layout/vList2"/>
    <dgm:cxn modelId="{181D5993-20EB-4042-868E-B0695F5261A0}" type="presOf" srcId="{6A547D27-BD95-4736-9310-DF691C46D86E}" destId="{63203D02-C6E9-F248-B5CD-BE49F9E65730}" srcOrd="0" destOrd="0" presId="urn:microsoft.com/office/officeart/2005/8/layout/vList2"/>
    <dgm:cxn modelId="{7CE9A399-7C8E-40EF-8FE5-AA88AF370FF8}" srcId="{20783B95-66E8-41EC-85E8-14A20E08F2F7}" destId="{0ECDF502-53FC-47CF-8CA1-0FFE9C59BE5F}" srcOrd="3" destOrd="0" parTransId="{5E97DC13-4937-43B0-99BA-6A3BF00B013E}" sibTransId="{4544ECD6-DCFD-4662-924F-B6FAB19E563F}"/>
    <dgm:cxn modelId="{F2F7E09A-5B76-45ED-AC53-76E92CEEBAE9}" srcId="{20783B95-66E8-41EC-85E8-14A20E08F2F7}" destId="{46BB2772-57AE-4BE4-99A8-DC0C03813767}" srcOrd="4" destOrd="0" parTransId="{A3565840-E28C-45A9-9064-F50BF09259D3}" sibTransId="{2D057AD2-2168-4E9C-89C5-E14CBA37A3B8}"/>
    <dgm:cxn modelId="{F15EBAB2-CF39-274D-BEC3-1A819BD15502}" type="presOf" srcId="{20783B95-66E8-41EC-85E8-14A20E08F2F7}" destId="{4DBAB7B5-0C83-7744-BFD9-57933A396FCF}" srcOrd="0" destOrd="0" presId="urn:microsoft.com/office/officeart/2005/8/layout/vList2"/>
    <dgm:cxn modelId="{4FCD53BF-B2A7-47FE-ADD9-990B82DD05FF}" srcId="{20783B95-66E8-41EC-85E8-14A20E08F2F7}" destId="{640853A1-49A8-46AB-A6F9-22E5F1E1B28E}" srcOrd="1" destOrd="0" parTransId="{5F955550-0F75-4D85-9512-B7C8E0608BF8}" sibTransId="{C28D1A22-A866-4D94-ABE9-11DF432E76CA}"/>
    <dgm:cxn modelId="{455104F5-2E55-3D41-A247-79DE03C55AEF}" type="presParOf" srcId="{4DBAB7B5-0C83-7744-BFD9-57933A396FCF}" destId="{423F9AC9-6C5D-2E40-BBA9-C10B39B4453C}" srcOrd="0" destOrd="0" presId="urn:microsoft.com/office/officeart/2005/8/layout/vList2"/>
    <dgm:cxn modelId="{14050084-394B-CC43-A9A7-597932B7C344}" type="presParOf" srcId="{4DBAB7B5-0C83-7744-BFD9-57933A396FCF}" destId="{AA585A2E-C19D-2440-A7B8-6C84FA3E987B}" srcOrd="1" destOrd="0" presId="urn:microsoft.com/office/officeart/2005/8/layout/vList2"/>
    <dgm:cxn modelId="{58124BE8-4EDF-AB4C-B565-0A0CD4A52B6B}" type="presParOf" srcId="{4DBAB7B5-0C83-7744-BFD9-57933A396FCF}" destId="{D8DEA72B-9EA1-7A45-8FB3-E99996E20F8E}" srcOrd="2" destOrd="0" presId="urn:microsoft.com/office/officeart/2005/8/layout/vList2"/>
    <dgm:cxn modelId="{4C95B624-2320-264B-8AA0-8C9F13016BA3}" type="presParOf" srcId="{4DBAB7B5-0C83-7744-BFD9-57933A396FCF}" destId="{7C33C982-7DFF-2D47-AF4C-71ED3BD51B87}" srcOrd="3" destOrd="0" presId="urn:microsoft.com/office/officeart/2005/8/layout/vList2"/>
    <dgm:cxn modelId="{7F3EF626-0A73-614E-88C4-0FEF6DCFA9EA}" type="presParOf" srcId="{4DBAB7B5-0C83-7744-BFD9-57933A396FCF}" destId="{63203D02-C6E9-F248-B5CD-BE49F9E65730}" srcOrd="4" destOrd="0" presId="urn:microsoft.com/office/officeart/2005/8/layout/vList2"/>
    <dgm:cxn modelId="{70C23771-E9F1-5348-A184-5F16A23ACB78}" type="presParOf" srcId="{4DBAB7B5-0C83-7744-BFD9-57933A396FCF}" destId="{F0CB1F39-3FEA-EB47-9082-B7EB5B5994F1}" srcOrd="5" destOrd="0" presId="urn:microsoft.com/office/officeart/2005/8/layout/vList2"/>
    <dgm:cxn modelId="{BB77EB3A-ADD2-A845-A08E-7B9A359C0F17}" type="presParOf" srcId="{4DBAB7B5-0C83-7744-BFD9-57933A396FCF}" destId="{83B1B088-1182-A742-BC26-C4C96DED1AF8}" srcOrd="6" destOrd="0" presId="urn:microsoft.com/office/officeart/2005/8/layout/vList2"/>
    <dgm:cxn modelId="{1779F3A3-A806-0C4D-9D94-BFAB72CD8BE2}" type="presParOf" srcId="{4DBAB7B5-0C83-7744-BFD9-57933A396FCF}" destId="{606AC892-7445-AA4C-9C24-C03D507BC561}" srcOrd="7" destOrd="0" presId="urn:microsoft.com/office/officeart/2005/8/layout/vList2"/>
    <dgm:cxn modelId="{F1792D77-8B0F-AA40-AAD1-50597B87C034}" type="presParOf" srcId="{4DBAB7B5-0C83-7744-BFD9-57933A396FCF}" destId="{2A7EBD31-7255-FF47-8930-0A441F8DFB6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62BB0-A0D2-5B4E-B3B4-67A4DAE5D57D}">
      <dsp:nvSpPr>
        <dsp:cNvPr id="0" name=""/>
        <dsp:cNvSpPr/>
      </dsp:nvSpPr>
      <dsp:spPr>
        <a:xfrm>
          <a:off x="0" y="344572"/>
          <a:ext cx="6253721" cy="13308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TRAUMATIZED  BRAIN</a:t>
          </a:r>
          <a:r>
            <a:rPr lang="en-US" sz="3600" b="1" kern="1200" baseline="0" dirty="0">
              <a:latin typeface="Times New Roman" panose="02020603050405020304" pitchFamily="18" charset="0"/>
              <a:cs typeface="Times New Roman" panose="02020603050405020304" pitchFamily="18" charset="0"/>
            </a:rPr>
            <a:t> PTSD</a:t>
          </a:r>
          <a:endParaRPr lang="en-US" sz="3600" b="1" kern="1200" dirty="0">
            <a:latin typeface="Times New Roman" panose="02020603050405020304" pitchFamily="18" charset="0"/>
            <a:cs typeface="Times New Roman" panose="02020603050405020304" pitchFamily="18" charset="0"/>
          </a:endParaRPr>
        </a:p>
      </dsp:txBody>
      <dsp:txXfrm>
        <a:off x="64968" y="409540"/>
        <a:ext cx="6123785" cy="1200939"/>
      </dsp:txXfrm>
    </dsp:sp>
    <dsp:sp modelId="{C54D879E-8583-C345-8589-1B1D038CADCF}">
      <dsp:nvSpPr>
        <dsp:cNvPr id="0" name=""/>
        <dsp:cNvSpPr/>
      </dsp:nvSpPr>
      <dsp:spPr>
        <a:xfrm>
          <a:off x="0" y="1862647"/>
          <a:ext cx="6253721" cy="133087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kern="1200" dirty="0">
              <a:latin typeface="Times New Roman" panose="02020603050405020304" pitchFamily="18" charset="0"/>
              <a:cs typeface="Times New Roman" panose="02020603050405020304" pitchFamily="18" charset="0"/>
            </a:rPr>
            <a:t>DEPRESSION GUILT/SHAME/COMPLEX GRIEF</a:t>
          </a:r>
        </a:p>
        <a:p>
          <a:pPr marL="0" lvl="0" algn="l" defTabSz="1377950" rtl="0">
            <a:lnSpc>
              <a:spcPct val="90000"/>
            </a:lnSpc>
            <a:spcBef>
              <a:spcPct val="0"/>
            </a:spcBef>
            <a:spcAft>
              <a:spcPct val="35000"/>
            </a:spcAft>
            <a:buNone/>
          </a:pPr>
          <a:endParaRPr lang="en-US" sz="500" b="1" kern="1200" dirty="0">
            <a:latin typeface="Times New Roman" panose="02020603050405020304" pitchFamily="18" charset="0"/>
            <a:cs typeface="Times New Roman" panose="02020603050405020304" pitchFamily="18" charset="0"/>
          </a:endParaRPr>
        </a:p>
      </dsp:txBody>
      <dsp:txXfrm>
        <a:off x="64968" y="1927615"/>
        <a:ext cx="6123785" cy="1200939"/>
      </dsp:txXfrm>
    </dsp:sp>
    <dsp:sp modelId="{D5FD2854-07DD-1D45-A1AD-D8484FC39E2A}">
      <dsp:nvSpPr>
        <dsp:cNvPr id="0" name=""/>
        <dsp:cNvSpPr/>
      </dsp:nvSpPr>
      <dsp:spPr>
        <a:xfrm>
          <a:off x="0" y="3380722"/>
          <a:ext cx="6253721" cy="133087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EXISTENTIAL SHATTERING/ CRISIS OF BELIEF/FAITH</a:t>
          </a:r>
        </a:p>
      </dsp:txBody>
      <dsp:txXfrm>
        <a:off x="64968" y="3445690"/>
        <a:ext cx="6123785" cy="12009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7DFB-12A9-FE41-9166-01DFC8AF4C85}">
      <dsp:nvSpPr>
        <dsp:cNvPr id="0" name=""/>
        <dsp:cNvSpPr/>
      </dsp:nvSpPr>
      <dsp:spPr>
        <a:xfrm>
          <a:off x="2272" y="2719"/>
          <a:ext cx="4595560" cy="1308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Grounding with movement</a:t>
          </a:r>
          <a:endParaRPr lang="en-US" sz="2400" kern="1200" dirty="0">
            <a:latin typeface="Times New Roman" panose="02020603050405020304" pitchFamily="18" charset="0"/>
            <a:cs typeface="Times New Roman" panose="02020603050405020304" pitchFamily="18" charset="0"/>
          </a:endParaRPr>
        </a:p>
      </dsp:txBody>
      <dsp:txXfrm>
        <a:off x="66127" y="66574"/>
        <a:ext cx="4467850" cy="1180358"/>
      </dsp:txXfrm>
    </dsp:sp>
    <dsp:sp modelId="{6AF2257E-0585-B24E-BF30-C90DDC8898C0}">
      <dsp:nvSpPr>
        <dsp:cNvPr id="0" name=""/>
        <dsp:cNvSpPr/>
      </dsp:nvSpPr>
      <dsp:spPr>
        <a:xfrm>
          <a:off x="2272" y="1376191"/>
          <a:ext cx="4652796" cy="1308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Hand slapping</a:t>
          </a:r>
          <a:r>
            <a:rPr lang="en-US" sz="2400" b="1" kern="1200" dirty="0">
              <a:latin typeface="Times New Roman" panose="02020603050405020304" pitchFamily="18" charset="0"/>
              <a:cs typeface="Times New Roman" panose="02020603050405020304" pitchFamily="18" charset="0"/>
            </a:rPr>
            <a:t>/Writing with non- dominant hand</a:t>
          </a:r>
        </a:p>
      </dsp:txBody>
      <dsp:txXfrm>
        <a:off x="66127" y="1440046"/>
        <a:ext cx="4525086" cy="1180358"/>
      </dsp:txXfrm>
    </dsp:sp>
    <dsp:sp modelId="{E6AED5DB-942B-E24C-9F66-67703B8FAC7E}">
      <dsp:nvSpPr>
        <dsp:cNvPr id="0" name=""/>
        <dsp:cNvSpPr/>
      </dsp:nvSpPr>
      <dsp:spPr>
        <a:xfrm>
          <a:off x="2272" y="2749663"/>
          <a:ext cx="4652796" cy="1308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Practicing holding the pleasant and the unpleasant</a:t>
          </a:r>
        </a:p>
      </dsp:txBody>
      <dsp:txXfrm>
        <a:off x="66127" y="2813518"/>
        <a:ext cx="4525086" cy="1180358"/>
      </dsp:txXfrm>
    </dsp:sp>
    <dsp:sp modelId="{5DDF6229-C578-C044-BD63-FE4579C9F9BA}">
      <dsp:nvSpPr>
        <dsp:cNvPr id="0" name=""/>
        <dsp:cNvSpPr/>
      </dsp:nvSpPr>
      <dsp:spPr>
        <a:xfrm>
          <a:off x="0" y="4059694"/>
          <a:ext cx="4652796" cy="1308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Yoga</a:t>
          </a:r>
          <a:endParaRPr lang="en-US" sz="2800" kern="1200" dirty="0"/>
        </a:p>
      </dsp:txBody>
      <dsp:txXfrm>
        <a:off x="63855" y="4123549"/>
        <a:ext cx="4525086" cy="11803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2A6C9-269D-704B-B1F5-BC53F2BABC06}">
      <dsp:nvSpPr>
        <dsp:cNvPr id="0" name=""/>
        <dsp:cNvSpPr/>
      </dsp:nvSpPr>
      <dsp:spPr>
        <a:xfrm>
          <a:off x="0" y="2660"/>
          <a:ext cx="73497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90460-96E8-DD42-8313-4F3DE807BF30}">
      <dsp:nvSpPr>
        <dsp:cNvPr id="0" name=""/>
        <dsp:cNvSpPr/>
      </dsp:nvSpPr>
      <dsp:spPr>
        <a:xfrm>
          <a:off x="0" y="2660"/>
          <a:ext cx="7349756" cy="943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I can </a:t>
          </a:r>
          <a:r>
            <a:rPr lang="en-US" sz="3200" b="1" kern="1200" dirty="0">
              <a:latin typeface="Times New Roman" panose="02020603050405020304" pitchFamily="18" charset="0"/>
              <a:cs typeface="Times New Roman" panose="02020603050405020304" pitchFamily="18" charset="0"/>
            </a:rPr>
            <a:t>learn</a:t>
          </a:r>
          <a:r>
            <a:rPr lang="en-US" sz="3200" kern="1200" dirty="0">
              <a:latin typeface="Times New Roman" panose="02020603050405020304" pitchFamily="18" charset="0"/>
              <a:cs typeface="Times New Roman" panose="02020603050405020304" pitchFamily="18" charset="0"/>
            </a:rPr>
            <a:t> to label my internal world </a:t>
          </a:r>
        </a:p>
      </dsp:txBody>
      <dsp:txXfrm>
        <a:off x="0" y="2660"/>
        <a:ext cx="7349756" cy="943047"/>
      </dsp:txXfrm>
    </dsp:sp>
    <dsp:sp modelId="{CC0F897B-6C56-9A43-B87C-45401933CB2F}">
      <dsp:nvSpPr>
        <dsp:cNvPr id="0" name=""/>
        <dsp:cNvSpPr/>
      </dsp:nvSpPr>
      <dsp:spPr>
        <a:xfrm>
          <a:off x="0" y="945707"/>
          <a:ext cx="73497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90F6E6-BDF2-A546-A034-80D3D13C478E}">
      <dsp:nvSpPr>
        <dsp:cNvPr id="0" name=""/>
        <dsp:cNvSpPr/>
      </dsp:nvSpPr>
      <dsp:spPr>
        <a:xfrm>
          <a:off x="0" y="945707"/>
          <a:ext cx="7342578" cy="1709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Self Regulate</a:t>
          </a:r>
          <a:r>
            <a:rPr lang="en-US" sz="2800" kern="1200" dirty="0">
              <a:latin typeface="Times New Roman" panose="02020603050405020304" pitchFamily="18" charset="0"/>
              <a:cs typeface="Times New Roman" panose="02020603050405020304" pitchFamily="18" charset="0"/>
            </a:rPr>
            <a:t>. </a:t>
          </a:r>
          <a:r>
            <a:rPr lang="en-US" sz="2800" b="1" kern="1200" dirty="0">
              <a:latin typeface="Times New Roman" panose="02020603050405020304" pitchFamily="18" charset="0"/>
              <a:cs typeface="Times New Roman" panose="02020603050405020304" pitchFamily="18" charset="0"/>
            </a:rPr>
            <a:t>I can choose </a:t>
          </a:r>
          <a:r>
            <a:rPr lang="en-US" sz="2800" kern="1200" dirty="0">
              <a:latin typeface="Times New Roman" panose="02020603050405020304" pitchFamily="18" charset="0"/>
              <a:cs typeface="Times New Roman" panose="02020603050405020304" pitchFamily="18" charset="0"/>
            </a:rPr>
            <a:t>which information to pay attention to and which to put aside to </a:t>
          </a:r>
          <a:r>
            <a:rPr lang="en-US" sz="2800" b="1" kern="1200" dirty="0">
              <a:latin typeface="Times New Roman" panose="02020603050405020304" pitchFamily="18" charset="0"/>
              <a:cs typeface="Times New Roman" panose="02020603050405020304" pitchFamily="18" charset="0"/>
            </a:rPr>
            <a:t>stay within my window of tolerance</a:t>
          </a:r>
          <a:endParaRPr lang="en-US" sz="2800" kern="1200" dirty="0">
            <a:latin typeface="Times New Roman" panose="02020603050405020304" pitchFamily="18" charset="0"/>
            <a:cs typeface="Times New Roman" panose="02020603050405020304" pitchFamily="18" charset="0"/>
          </a:endParaRPr>
        </a:p>
      </dsp:txBody>
      <dsp:txXfrm>
        <a:off x="0" y="945707"/>
        <a:ext cx="7342578" cy="1709972"/>
      </dsp:txXfrm>
    </dsp:sp>
    <dsp:sp modelId="{5F58111B-E810-7646-B34A-D4DC9E0FA8FF}">
      <dsp:nvSpPr>
        <dsp:cNvPr id="0" name=""/>
        <dsp:cNvSpPr/>
      </dsp:nvSpPr>
      <dsp:spPr>
        <a:xfrm>
          <a:off x="0" y="2655680"/>
          <a:ext cx="73497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BE6B8B-AD68-5E49-9FAA-29CDEC88FED1}">
      <dsp:nvSpPr>
        <dsp:cNvPr id="0" name=""/>
        <dsp:cNvSpPr/>
      </dsp:nvSpPr>
      <dsp:spPr>
        <a:xfrm>
          <a:off x="0" y="2655680"/>
          <a:ext cx="7342578" cy="182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Clients </a:t>
          </a:r>
          <a:r>
            <a:rPr lang="en-US" sz="2800" b="1" kern="1200" dirty="0">
              <a:latin typeface="Times New Roman" panose="02020603050405020304" pitchFamily="18" charset="0"/>
              <a:cs typeface="Times New Roman" panose="02020603050405020304" pitchFamily="18" charset="0"/>
            </a:rPr>
            <a:t>increase the ability to maintain distance from distress and deliberately shift focus away from disturbing material until autonomic arousal settles</a:t>
          </a:r>
          <a:endParaRPr lang="en-US" sz="2800" kern="1200" dirty="0">
            <a:latin typeface="Times New Roman" panose="02020603050405020304" pitchFamily="18" charset="0"/>
            <a:cs typeface="Times New Roman" panose="02020603050405020304" pitchFamily="18" charset="0"/>
          </a:endParaRPr>
        </a:p>
      </dsp:txBody>
      <dsp:txXfrm>
        <a:off x="0" y="2655680"/>
        <a:ext cx="7342578" cy="1820818"/>
      </dsp:txXfrm>
    </dsp:sp>
    <dsp:sp modelId="{94BBA5F8-E73A-D343-BB7D-F57249CF2E66}">
      <dsp:nvSpPr>
        <dsp:cNvPr id="0" name=""/>
        <dsp:cNvSpPr/>
      </dsp:nvSpPr>
      <dsp:spPr>
        <a:xfrm>
          <a:off x="0" y="4476498"/>
          <a:ext cx="73497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810C4-902D-194A-AB99-CCD891A7D732}">
      <dsp:nvSpPr>
        <dsp:cNvPr id="0" name=""/>
        <dsp:cNvSpPr/>
      </dsp:nvSpPr>
      <dsp:spPr>
        <a:xfrm>
          <a:off x="0" y="4476498"/>
          <a:ext cx="7349756" cy="1273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Sense of mastery enhanced. Feelings of </a:t>
          </a:r>
          <a:r>
            <a:rPr lang="en-US" sz="2800" b="1" kern="1200" dirty="0">
              <a:latin typeface="Times New Roman" panose="02020603050405020304" pitchFamily="18" charset="0"/>
              <a:cs typeface="Times New Roman" panose="02020603050405020304" pitchFamily="18" charset="0"/>
            </a:rPr>
            <a:t>helplessness diminish Relationship to the event is reorganized</a:t>
          </a:r>
        </a:p>
      </dsp:txBody>
      <dsp:txXfrm>
        <a:off x="0" y="4476498"/>
        <a:ext cx="7349756" cy="12739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8ED64-D131-4C8D-9236-9D9A1A54A9ED}">
      <dsp:nvSpPr>
        <dsp:cNvPr id="0" name=""/>
        <dsp:cNvSpPr/>
      </dsp:nvSpPr>
      <dsp:spPr>
        <a:xfrm>
          <a:off x="0" y="0"/>
          <a:ext cx="9623155" cy="5817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0D629B-0221-4E82-A0E3-B61BF1ABBF41}">
      <dsp:nvSpPr>
        <dsp:cNvPr id="0" name=""/>
        <dsp:cNvSpPr/>
      </dsp:nvSpPr>
      <dsp:spPr>
        <a:xfrm>
          <a:off x="175974" y="136023"/>
          <a:ext cx="320266" cy="3199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D37CD2-7801-493D-BCD5-4AEF58A37B2F}">
      <dsp:nvSpPr>
        <dsp:cNvPr id="0" name=""/>
        <dsp:cNvSpPr/>
      </dsp:nvSpPr>
      <dsp:spPr>
        <a:xfrm>
          <a:off x="672216" y="5133"/>
          <a:ext cx="8900553" cy="67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87" tIns="71187" rIns="71187" bIns="71187"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Life Imprint </a:t>
          </a:r>
          <a:r>
            <a:rPr lang="en-US" sz="2400" kern="1200" dirty="0">
              <a:latin typeface="Times New Roman" panose="02020603050405020304" pitchFamily="18" charset="0"/>
              <a:cs typeface="Times New Roman" panose="02020603050405020304" pitchFamily="18" charset="0"/>
            </a:rPr>
            <a:t>(</a:t>
          </a:r>
          <a:r>
            <a:rPr lang="en-US" sz="2400" kern="1200" dirty="0" err="1">
              <a:latin typeface="Times New Roman" panose="02020603050405020304" pitchFamily="18" charset="0"/>
              <a:cs typeface="Times New Roman" panose="02020603050405020304" pitchFamily="18" charset="0"/>
            </a:rPr>
            <a:t>Neimeyer</a:t>
          </a:r>
          <a:r>
            <a:rPr lang="en-US" sz="2400" kern="1200" dirty="0">
              <a:latin typeface="Times New Roman" panose="02020603050405020304" pitchFamily="18" charset="0"/>
              <a:cs typeface="Times New Roman" panose="02020603050405020304" pitchFamily="18" charset="0"/>
            </a:rPr>
            <a:t>, 1999) </a:t>
          </a:r>
        </a:p>
      </dsp:txBody>
      <dsp:txXfrm>
        <a:off x="672216" y="5133"/>
        <a:ext cx="8900553" cy="672630"/>
      </dsp:txXfrm>
    </dsp:sp>
    <dsp:sp modelId="{F1C7C74C-A0C0-4191-8EEA-B668F927D753}">
      <dsp:nvSpPr>
        <dsp:cNvPr id="0" name=""/>
        <dsp:cNvSpPr/>
      </dsp:nvSpPr>
      <dsp:spPr>
        <a:xfrm>
          <a:off x="0" y="845921"/>
          <a:ext cx="9623155" cy="5817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39842E-BA56-485A-A048-4D97B73712A7}">
      <dsp:nvSpPr>
        <dsp:cNvPr id="0" name=""/>
        <dsp:cNvSpPr/>
      </dsp:nvSpPr>
      <dsp:spPr>
        <a:xfrm>
          <a:off x="175974" y="976811"/>
          <a:ext cx="320266" cy="3199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389801-209A-44E8-9BA3-D7FA3393F532}">
      <dsp:nvSpPr>
        <dsp:cNvPr id="0" name=""/>
        <dsp:cNvSpPr/>
      </dsp:nvSpPr>
      <dsp:spPr>
        <a:xfrm>
          <a:off x="672216" y="845921"/>
          <a:ext cx="8900553" cy="67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87" tIns="71187" rIns="71187" bIns="71187"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Metaphoric Images</a:t>
          </a:r>
          <a:r>
            <a:rPr lang="en-US" sz="1800" kern="1200" dirty="0">
              <a:latin typeface="Times New Roman" panose="02020603050405020304" pitchFamily="18" charset="0"/>
              <a:cs typeface="Times New Roman" panose="02020603050405020304" pitchFamily="18" charset="0"/>
            </a:rPr>
            <a:t>: draws on words that are rich in resonance and imagery</a:t>
          </a:r>
        </a:p>
      </dsp:txBody>
      <dsp:txXfrm>
        <a:off x="672216" y="845921"/>
        <a:ext cx="8900553" cy="672630"/>
      </dsp:txXfrm>
    </dsp:sp>
    <dsp:sp modelId="{BDB10E87-67C7-4BEC-82CB-F72F09135056}">
      <dsp:nvSpPr>
        <dsp:cNvPr id="0" name=""/>
        <dsp:cNvSpPr/>
      </dsp:nvSpPr>
      <dsp:spPr>
        <a:xfrm>
          <a:off x="0" y="1686709"/>
          <a:ext cx="9623155" cy="5817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6B217A-0D36-483F-9B31-94BBE6918C9F}">
      <dsp:nvSpPr>
        <dsp:cNvPr id="0" name=""/>
        <dsp:cNvSpPr/>
      </dsp:nvSpPr>
      <dsp:spPr>
        <a:xfrm>
          <a:off x="175974" y="1817600"/>
          <a:ext cx="320266" cy="3199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6885C7-51F5-4294-9A58-878A593CB2DC}">
      <dsp:nvSpPr>
        <dsp:cNvPr id="0" name=""/>
        <dsp:cNvSpPr/>
      </dsp:nvSpPr>
      <dsp:spPr>
        <a:xfrm>
          <a:off x="672216" y="1686709"/>
          <a:ext cx="8900553" cy="67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87" tIns="71187" rIns="71187" bIns="71187"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Poetry/Journaling </a:t>
          </a:r>
          <a:r>
            <a:rPr lang="en-US" sz="2000" kern="1200" dirty="0">
              <a:latin typeface="Times New Roman" panose="02020603050405020304" pitchFamily="18" charset="0"/>
              <a:cs typeface="Times New Roman" panose="02020603050405020304" pitchFamily="18" charset="0"/>
            </a:rPr>
            <a:t>15 mins. per day </a:t>
          </a:r>
        </a:p>
      </dsp:txBody>
      <dsp:txXfrm>
        <a:off x="672216" y="1686709"/>
        <a:ext cx="8900553" cy="672630"/>
      </dsp:txXfrm>
    </dsp:sp>
    <dsp:sp modelId="{9FA8FE04-7D86-47EB-9546-51F47CF81A9B}">
      <dsp:nvSpPr>
        <dsp:cNvPr id="0" name=""/>
        <dsp:cNvSpPr/>
      </dsp:nvSpPr>
      <dsp:spPr>
        <a:xfrm>
          <a:off x="0" y="2527497"/>
          <a:ext cx="9623155" cy="5817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3A871-135E-42F4-B1E4-BBE126F3C31F}">
      <dsp:nvSpPr>
        <dsp:cNvPr id="0" name=""/>
        <dsp:cNvSpPr/>
      </dsp:nvSpPr>
      <dsp:spPr>
        <a:xfrm>
          <a:off x="175974" y="2658388"/>
          <a:ext cx="320266" cy="3199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501EA8-65E1-4FAB-8038-44CFD99FAA33}">
      <dsp:nvSpPr>
        <dsp:cNvPr id="0" name=""/>
        <dsp:cNvSpPr/>
      </dsp:nvSpPr>
      <dsp:spPr>
        <a:xfrm>
          <a:off x="672216" y="2527497"/>
          <a:ext cx="8900553" cy="67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87" tIns="71187" rIns="71187" bIns="71187"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Linking objects</a:t>
          </a:r>
          <a:r>
            <a:rPr lang="en-US" sz="2400" kern="1200" dirty="0">
              <a:latin typeface="Times New Roman" panose="02020603050405020304" pitchFamily="18" charset="0"/>
              <a:cs typeface="Times New Roman" panose="02020603050405020304" pitchFamily="18" charset="0"/>
            </a:rPr>
            <a:t>: Natalie Cole’s duet “Unforgettable.” Carrying on someone’s life work or legacy </a:t>
          </a:r>
        </a:p>
      </dsp:txBody>
      <dsp:txXfrm>
        <a:off x="672216" y="2527497"/>
        <a:ext cx="8900553" cy="672630"/>
      </dsp:txXfrm>
    </dsp:sp>
    <dsp:sp modelId="{E029EBA0-7ABD-4CD5-8C9C-EAAFD5A1075F}">
      <dsp:nvSpPr>
        <dsp:cNvPr id="0" name=""/>
        <dsp:cNvSpPr/>
      </dsp:nvSpPr>
      <dsp:spPr>
        <a:xfrm>
          <a:off x="0" y="3368285"/>
          <a:ext cx="9623155" cy="5817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59E30-58AD-499C-BADC-4CC19FC4F991}">
      <dsp:nvSpPr>
        <dsp:cNvPr id="0" name=""/>
        <dsp:cNvSpPr/>
      </dsp:nvSpPr>
      <dsp:spPr>
        <a:xfrm>
          <a:off x="175974" y="3499176"/>
          <a:ext cx="320266" cy="3199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256060-C4CC-4DC7-9F94-C0AEEBDE598C}">
      <dsp:nvSpPr>
        <dsp:cNvPr id="0" name=""/>
        <dsp:cNvSpPr/>
      </dsp:nvSpPr>
      <dsp:spPr>
        <a:xfrm>
          <a:off x="672216" y="3368285"/>
          <a:ext cx="8900553" cy="67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87" tIns="71187" rIns="71187" bIns="7118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 </a:t>
          </a:r>
          <a:r>
            <a:rPr lang="en-US" sz="2400" b="1" kern="1200" dirty="0">
              <a:latin typeface="Times New Roman" panose="02020603050405020304" pitchFamily="18" charset="0"/>
              <a:cs typeface="Times New Roman" panose="02020603050405020304" pitchFamily="18" charset="0"/>
            </a:rPr>
            <a:t>Loss timeline </a:t>
          </a:r>
          <a:r>
            <a:rPr lang="en-US" sz="2000" kern="1200" dirty="0">
              <a:latin typeface="Times New Roman" panose="02020603050405020304" pitchFamily="18" charset="0"/>
              <a:cs typeface="Times New Roman" panose="02020603050405020304" pitchFamily="18" charset="0"/>
            </a:rPr>
            <a:t>(Alison J. Dunton)  (</a:t>
          </a:r>
          <a:r>
            <a:rPr lang="en-US" sz="2000" kern="1200" dirty="0" err="1">
              <a:latin typeface="Times New Roman" panose="02020603050405020304" pitchFamily="18" charset="0"/>
              <a:cs typeface="Times New Roman" panose="02020603050405020304" pitchFamily="18" charset="0"/>
            </a:rPr>
            <a:t>Neimeyer</a:t>
          </a:r>
          <a:r>
            <a:rPr lang="en-US" sz="2000" kern="1200" dirty="0">
              <a:latin typeface="Times New Roman" panose="02020603050405020304" pitchFamily="18" charset="0"/>
              <a:cs typeface="Times New Roman" panose="02020603050405020304" pitchFamily="18" charset="0"/>
            </a:rPr>
            <a:t>, 2012).Provides opportunity for clients to recall previous similar situations to identify strengths </a:t>
          </a:r>
        </a:p>
      </dsp:txBody>
      <dsp:txXfrm>
        <a:off x="672216" y="3368285"/>
        <a:ext cx="8900553" cy="6726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FD55C-6668-0343-9C4B-2413409F8C14}">
      <dsp:nvSpPr>
        <dsp:cNvPr id="0" name=""/>
        <dsp:cNvSpPr/>
      </dsp:nvSpPr>
      <dsp:spPr>
        <a:xfrm>
          <a:off x="156308" y="2695"/>
          <a:ext cx="3375839" cy="2025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tx1"/>
              </a:solidFill>
              <a:latin typeface="Times New Roman" panose="02020603050405020304" pitchFamily="18" charset="0"/>
              <a:cs typeface="Times New Roman" panose="02020603050405020304" pitchFamily="18" charset="0"/>
            </a:rPr>
            <a:t>WHAT MEANING DID THE CLIENT ATTACH TO THE SUICIDE?</a:t>
          </a:r>
        </a:p>
      </dsp:txBody>
      <dsp:txXfrm>
        <a:off x="156308" y="2695"/>
        <a:ext cx="3375839" cy="2025503"/>
      </dsp:txXfrm>
    </dsp:sp>
    <dsp:sp modelId="{06D84233-37C5-DD4D-95C8-8C9716CAB2F9}">
      <dsp:nvSpPr>
        <dsp:cNvPr id="0" name=""/>
        <dsp:cNvSpPr/>
      </dsp:nvSpPr>
      <dsp:spPr>
        <a:xfrm>
          <a:off x="3869731" y="2695"/>
          <a:ext cx="3375839" cy="2025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Examine </a:t>
          </a:r>
          <a:r>
            <a:rPr lang="en-US" sz="2800" b="1" kern="1200" dirty="0">
              <a:solidFill>
                <a:schemeClr val="tx1"/>
              </a:solidFill>
              <a:latin typeface="Times New Roman" panose="02020603050405020304" pitchFamily="18" charset="0"/>
              <a:cs typeface="Times New Roman" panose="02020603050405020304" pitchFamily="18" charset="0"/>
            </a:rPr>
            <a:t>Beliefs</a:t>
          </a:r>
          <a:r>
            <a:rPr lang="en-US" sz="2800" kern="1200" dirty="0">
              <a:latin typeface="Times New Roman" panose="02020603050405020304" pitchFamily="18" charset="0"/>
              <a:cs typeface="Times New Roman" panose="02020603050405020304" pitchFamily="18" charset="0"/>
            </a:rPr>
            <a:t> </a:t>
          </a:r>
          <a:r>
            <a:rPr lang="en-US" sz="2400" kern="1200" dirty="0">
              <a:latin typeface="Times New Roman" panose="02020603050405020304" pitchFamily="18" charset="0"/>
              <a:cs typeface="Times New Roman" panose="02020603050405020304" pitchFamily="18" charset="0"/>
            </a:rPr>
            <a:t>and Cognitive </a:t>
          </a:r>
          <a:r>
            <a:rPr lang="en-US" sz="2400" b="1" kern="1200" dirty="0">
              <a:solidFill>
                <a:schemeClr val="tx1"/>
              </a:solidFill>
              <a:latin typeface="Times New Roman" panose="02020603050405020304" pitchFamily="18" charset="0"/>
              <a:cs typeface="Times New Roman" panose="02020603050405020304" pitchFamily="18" charset="0"/>
            </a:rPr>
            <a:t>Distortions</a:t>
          </a:r>
        </a:p>
      </dsp:txBody>
      <dsp:txXfrm>
        <a:off x="3869731" y="2695"/>
        <a:ext cx="3375839" cy="2025503"/>
      </dsp:txXfrm>
    </dsp:sp>
    <dsp:sp modelId="{27C898B7-3617-394F-91F9-D5A91355DFB6}">
      <dsp:nvSpPr>
        <dsp:cNvPr id="0" name=""/>
        <dsp:cNvSpPr/>
      </dsp:nvSpPr>
      <dsp:spPr>
        <a:xfrm>
          <a:off x="7583154" y="2695"/>
          <a:ext cx="3375839" cy="2025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Times New Roman" panose="02020603050405020304" pitchFamily="18" charset="0"/>
              <a:cs typeface="Times New Roman" panose="02020603050405020304" pitchFamily="18" charset="0"/>
            </a:rPr>
            <a:t>PERSONALIZING</a:t>
          </a:r>
          <a:r>
            <a:rPr lang="en-US" sz="2900" kern="1200" dirty="0"/>
            <a:t>:</a:t>
          </a:r>
        </a:p>
      </dsp:txBody>
      <dsp:txXfrm>
        <a:off x="7583154" y="2695"/>
        <a:ext cx="3375839" cy="2025503"/>
      </dsp:txXfrm>
    </dsp:sp>
    <dsp:sp modelId="{7FAA7F9D-49B4-914F-86D3-8DECAC56EA7F}">
      <dsp:nvSpPr>
        <dsp:cNvPr id="0" name=""/>
        <dsp:cNvSpPr/>
      </dsp:nvSpPr>
      <dsp:spPr>
        <a:xfrm>
          <a:off x="156308" y="2365782"/>
          <a:ext cx="3375839" cy="2025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I’m responsible</a:t>
          </a:r>
        </a:p>
      </dsp:txBody>
      <dsp:txXfrm>
        <a:off x="156308" y="2365782"/>
        <a:ext cx="3375839" cy="2025503"/>
      </dsp:txXfrm>
    </dsp:sp>
    <dsp:sp modelId="{EF9008D3-47B3-2F4B-9719-5C1EF00A33CD}">
      <dsp:nvSpPr>
        <dsp:cNvPr id="0" name=""/>
        <dsp:cNvSpPr/>
      </dsp:nvSpPr>
      <dsp:spPr>
        <a:xfrm>
          <a:off x="3869731" y="2365782"/>
          <a:ext cx="3375839" cy="2025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It’s my fault</a:t>
          </a:r>
        </a:p>
      </dsp:txBody>
      <dsp:txXfrm>
        <a:off x="3869731" y="2365782"/>
        <a:ext cx="3375839" cy="2025503"/>
      </dsp:txXfrm>
    </dsp:sp>
    <dsp:sp modelId="{3588FFA1-CF46-F143-A2D0-A0D4A4A6E297}">
      <dsp:nvSpPr>
        <dsp:cNvPr id="0" name=""/>
        <dsp:cNvSpPr/>
      </dsp:nvSpPr>
      <dsp:spPr>
        <a:xfrm>
          <a:off x="7583154" y="2365782"/>
          <a:ext cx="3375839" cy="2025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 caused this</a:t>
          </a:r>
        </a:p>
      </dsp:txBody>
      <dsp:txXfrm>
        <a:off x="7583154" y="2365782"/>
        <a:ext cx="3375839" cy="20255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F95E3-D855-4DDA-B72B-3D4AE2293EC1}">
      <dsp:nvSpPr>
        <dsp:cNvPr id="0" name=""/>
        <dsp:cNvSpPr/>
      </dsp:nvSpPr>
      <dsp:spPr>
        <a:xfrm>
          <a:off x="1112880" y="893425"/>
          <a:ext cx="1007929" cy="100792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94951-80AC-46E3-AC24-3756EE8B449F}">
      <dsp:nvSpPr>
        <dsp:cNvPr id="0" name=""/>
        <dsp:cNvSpPr/>
      </dsp:nvSpPr>
      <dsp:spPr>
        <a:xfrm>
          <a:off x="1327685" y="1108229"/>
          <a:ext cx="578320" cy="5783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A45B8B-370B-456B-A97A-0AE08F24F26B}">
      <dsp:nvSpPr>
        <dsp:cNvPr id="0" name=""/>
        <dsp:cNvSpPr/>
      </dsp:nvSpPr>
      <dsp:spPr>
        <a:xfrm>
          <a:off x="3844" y="2215300"/>
          <a:ext cx="3226002" cy="205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latin typeface="Times New Roman" panose="02020603050405020304" pitchFamily="18" charset="0"/>
              <a:cs typeface="Times New Roman" panose="02020603050405020304" pitchFamily="18" charset="0"/>
            </a:rPr>
            <a:t>Change </a:t>
          </a:r>
          <a:r>
            <a:rPr lang="en-US" sz="2000" kern="1200" dirty="0">
              <a:solidFill>
                <a:schemeClr val="tx1"/>
              </a:solidFill>
              <a:latin typeface="Times New Roman" panose="02020603050405020304" pitchFamily="18" charset="0"/>
              <a:cs typeface="Times New Roman" panose="02020603050405020304" pitchFamily="18" charset="0"/>
            </a:rPr>
            <a:t>requires </a:t>
          </a:r>
          <a:r>
            <a:rPr lang="en-US" sz="2000" b="1" kern="1200" dirty="0">
              <a:solidFill>
                <a:schemeClr val="tx1"/>
              </a:solidFill>
              <a:latin typeface="Times New Roman" panose="02020603050405020304" pitchFamily="18" charset="0"/>
              <a:cs typeface="Times New Roman" panose="02020603050405020304" pitchFamily="18" charset="0"/>
            </a:rPr>
            <a:t>intentional</a:t>
          </a:r>
          <a:r>
            <a:rPr lang="en-US" sz="2000" kern="1200" dirty="0">
              <a:solidFill>
                <a:schemeClr val="tx1"/>
              </a:solidFill>
              <a:latin typeface="Times New Roman" panose="02020603050405020304" pitchFamily="18" charset="0"/>
              <a:cs typeface="Times New Roman" panose="02020603050405020304" pitchFamily="18" charset="0"/>
            </a:rPr>
            <a:t> deliberate </a:t>
          </a:r>
          <a:r>
            <a:rPr lang="en-US" sz="2000" b="1" kern="1200" dirty="0">
              <a:solidFill>
                <a:schemeClr val="tx1"/>
              </a:solidFill>
              <a:latin typeface="Times New Roman" panose="02020603050405020304" pitchFamily="18" charset="0"/>
              <a:cs typeface="Times New Roman" panose="02020603050405020304" pitchFamily="18" charset="0"/>
            </a:rPr>
            <a:t>practice of new adaptive responses to shame states breaking procedurally learned patterns</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3844" y="2215300"/>
        <a:ext cx="3226002" cy="2052880"/>
      </dsp:txXfrm>
    </dsp:sp>
    <dsp:sp modelId="{2DDA9DA2-99C1-4F24-B00B-364DF08C19D1}">
      <dsp:nvSpPr>
        <dsp:cNvPr id="0" name=""/>
        <dsp:cNvSpPr/>
      </dsp:nvSpPr>
      <dsp:spPr>
        <a:xfrm>
          <a:off x="4369394" y="893425"/>
          <a:ext cx="1007929" cy="100792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A9780-DCCC-44AB-A1D9-91CC74F499F0}">
      <dsp:nvSpPr>
        <dsp:cNvPr id="0" name=""/>
        <dsp:cNvSpPr/>
      </dsp:nvSpPr>
      <dsp:spPr>
        <a:xfrm>
          <a:off x="4584198" y="1108229"/>
          <a:ext cx="578320" cy="5783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7136AC-5427-471C-B380-A901F3A26629}">
      <dsp:nvSpPr>
        <dsp:cNvPr id="0" name=""/>
        <dsp:cNvSpPr/>
      </dsp:nvSpPr>
      <dsp:spPr>
        <a:xfrm>
          <a:off x="3519007" y="2215300"/>
          <a:ext cx="2708703" cy="205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solidFill>
                <a:schemeClr val="tx1"/>
              </a:solidFill>
              <a:latin typeface="Times New Roman" panose="02020603050405020304" pitchFamily="18" charset="0"/>
              <a:cs typeface="Times New Roman" panose="02020603050405020304" pitchFamily="18" charset="0"/>
            </a:rPr>
            <a:t>Neuroplasticity requires focused attention</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3519007" y="2215300"/>
        <a:ext cx="2708703" cy="2052880"/>
      </dsp:txXfrm>
    </dsp:sp>
    <dsp:sp modelId="{DF11D8B8-EB4F-4BE1-91A2-D3FDDBF021A6}">
      <dsp:nvSpPr>
        <dsp:cNvPr id="0" name=""/>
        <dsp:cNvSpPr/>
      </dsp:nvSpPr>
      <dsp:spPr>
        <a:xfrm>
          <a:off x="7148661" y="828502"/>
          <a:ext cx="1007929" cy="100792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ED69DD-5D84-4008-93D8-44A5E752F863}">
      <dsp:nvSpPr>
        <dsp:cNvPr id="0" name=""/>
        <dsp:cNvSpPr/>
      </dsp:nvSpPr>
      <dsp:spPr>
        <a:xfrm>
          <a:off x="7363465" y="1043307"/>
          <a:ext cx="578320" cy="5783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AE840-A9D6-4B01-A328-4AF990DE8987}">
      <dsp:nvSpPr>
        <dsp:cNvPr id="0" name=""/>
        <dsp:cNvSpPr/>
      </dsp:nvSpPr>
      <dsp:spPr>
        <a:xfrm>
          <a:off x="6516871" y="2020532"/>
          <a:ext cx="2271510" cy="2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dirty="0">
              <a:solidFill>
                <a:schemeClr val="tx1"/>
              </a:solidFill>
              <a:latin typeface="Times New Roman" panose="02020603050405020304" pitchFamily="18" charset="0"/>
              <a:cs typeface="Times New Roman" panose="02020603050405020304" pitchFamily="18" charset="0"/>
            </a:rPr>
            <a:t>Repetition</a:t>
          </a:r>
        </a:p>
      </dsp:txBody>
      <dsp:txXfrm>
        <a:off x="6516871" y="2020532"/>
        <a:ext cx="2271510" cy="2312570"/>
      </dsp:txXfrm>
    </dsp:sp>
    <dsp:sp modelId="{33A7D648-7F34-41EE-8722-FD6006945D9A}">
      <dsp:nvSpPr>
        <dsp:cNvPr id="0" name=""/>
        <dsp:cNvSpPr/>
      </dsp:nvSpPr>
      <dsp:spPr>
        <a:xfrm>
          <a:off x="9677664" y="893425"/>
          <a:ext cx="1007929" cy="100792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9FAE0-1CB2-416D-8235-9238C58B2E0B}">
      <dsp:nvSpPr>
        <dsp:cNvPr id="0" name=""/>
        <dsp:cNvSpPr/>
      </dsp:nvSpPr>
      <dsp:spPr>
        <a:xfrm>
          <a:off x="9892468" y="1108229"/>
          <a:ext cx="578320" cy="5783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1BEAF-C7A8-4363-BD64-C225E4B8123C}">
      <dsp:nvSpPr>
        <dsp:cNvPr id="0" name=""/>
        <dsp:cNvSpPr/>
      </dsp:nvSpPr>
      <dsp:spPr>
        <a:xfrm>
          <a:off x="9077541" y="2215300"/>
          <a:ext cx="2208175" cy="205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latin typeface="Times New Roman" panose="02020603050405020304" pitchFamily="18" charset="0"/>
              <a:cs typeface="Times New Roman" panose="02020603050405020304" pitchFamily="18" charset="0"/>
            </a:rPr>
            <a:t>Neuroplasticity is “induced” by changes in the amount and type of sensory stimuli reaching the brain </a:t>
          </a:r>
        </a:p>
        <a:p>
          <a:pPr marL="0" lvl="0" indent="0" algn="ctr" defTabSz="933450">
            <a:lnSpc>
              <a:spcPct val="9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a:t>
          </a:r>
          <a:r>
            <a:rPr lang="en-US" sz="1400" kern="1200" dirty="0" err="1">
              <a:latin typeface="Times New Roman" panose="02020603050405020304" pitchFamily="18" charset="0"/>
              <a:cs typeface="Times New Roman" panose="02020603050405020304" pitchFamily="18" charset="0"/>
            </a:rPr>
            <a:t>Schartz</a:t>
          </a:r>
          <a:r>
            <a:rPr lang="en-US" sz="1400" kern="1200" dirty="0">
              <a:latin typeface="Times New Roman" panose="02020603050405020304" pitchFamily="18" charset="0"/>
              <a:cs typeface="Times New Roman" panose="02020603050405020304" pitchFamily="18" charset="0"/>
            </a:rPr>
            <a:t> &amp; </a:t>
          </a:r>
          <a:r>
            <a:rPr lang="en-US" sz="1400" kern="1200" dirty="0" err="1">
              <a:latin typeface="Times New Roman" panose="02020603050405020304" pitchFamily="18" charset="0"/>
              <a:cs typeface="Times New Roman" panose="02020603050405020304" pitchFamily="18" charset="0"/>
            </a:rPr>
            <a:t>Begkey</a:t>
          </a:r>
          <a:r>
            <a:rPr lang="en-US" sz="1400" kern="1200" dirty="0">
              <a:latin typeface="Times New Roman" panose="02020603050405020304" pitchFamily="18" charset="0"/>
              <a:cs typeface="Times New Roman" panose="02020603050405020304" pitchFamily="18" charset="0"/>
            </a:rPr>
            <a:t>, 2002 p 16</a:t>
          </a:r>
          <a:r>
            <a:rPr lang="en-US" sz="1400" kern="1200" dirty="0"/>
            <a:t>)</a:t>
          </a:r>
        </a:p>
      </dsp:txBody>
      <dsp:txXfrm>
        <a:off x="9077541" y="2215300"/>
        <a:ext cx="2208175" cy="20528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63E2B-8911-C847-977A-4FFC32B19A37}">
      <dsp:nvSpPr>
        <dsp:cNvPr id="0" name=""/>
        <dsp:cNvSpPr/>
      </dsp:nvSpPr>
      <dsp:spPr>
        <a:xfrm>
          <a:off x="0" y="926443"/>
          <a:ext cx="5744684" cy="5796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1EB7E63-97DD-244C-A9EA-6C2DE19E7CDE}">
      <dsp:nvSpPr>
        <dsp:cNvPr id="0" name=""/>
        <dsp:cNvSpPr/>
      </dsp:nvSpPr>
      <dsp:spPr>
        <a:xfrm>
          <a:off x="260867" y="90392"/>
          <a:ext cx="5479559" cy="117553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995" tIns="0" rIns="151995" bIns="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EXISTENTIAL SHATTERING </a:t>
          </a:r>
        </a:p>
      </dsp:txBody>
      <dsp:txXfrm>
        <a:off x="318252" y="147777"/>
        <a:ext cx="5364789" cy="1060760"/>
      </dsp:txXfrm>
    </dsp:sp>
    <dsp:sp modelId="{6CB386E6-06F7-524C-9AA8-8BED6FAAD1BF}">
      <dsp:nvSpPr>
        <dsp:cNvPr id="0" name=""/>
        <dsp:cNvSpPr/>
      </dsp:nvSpPr>
      <dsp:spPr>
        <a:xfrm>
          <a:off x="0" y="1969723"/>
          <a:ext cx="5744684" cy="5796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2EA35D-2AE7-254E-A46C-D5CE02E38E81}">
      <dsp:nvSpPr>
        <dsp:cNvPr id="0" name=""/>
        <dsp:cNvSpPr/>
      </dsp:nvSpPr>
      <dsp:spPr>
        <a:xfrm>
          <a:off x="287234" y="1630243"/>
          <a:ext cx="4021279" cy="6789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995" tIns="0" rIns="151995" bIns="0" numCol="1" spcCol="1270" anchor="ctr" anchorCtr="0">
          <a:noAutofit/>
        </a:bodyPr>
        <a:lstStyle/>
        <a:p>
          <a:pPr marL="0" lvl="0" indent="0" algn="l" defTabSz="1022350" rtl="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NOTHING IS SAFE</a:t>
          </a:r>
        </a:p>
      </dsp:txBody>
      <dsp:txXfrm>
        <a:off x="320378" y="1663387"/>
        <a:ext cx="3954991" cy="612672"/>
      </dsp:txXfrm>
    </dsp:sp>
    <dsp:sp modelId="{99785A9F-DEF9-BE4E-870E-8AF5EA8D77D3}">
      <dsp:nvSpPr>
        <dsp:cNvPr id="0" name=""/>
        <dsp:cNvSpPr/>
      </dsp:nvSpPr>
      <dsp:spPr>
        <a:xfrm>
          <a:off x="0" y="3013003"/>
          <a:ext cx="5744684" cy="5796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D41B73D-9306-1346-BF7A-03224DF473AE}">
      <dsp:nvSpPr>
        <dsp:cNvPr id="0" name=""/>
        <dsp:cNvSpPr/>
      </dsp:nvSpPr>
      <dsp:spPr>
        <a:xfrm>
          <a:off x="287234" y="2673523"/>
          <a:ext cx="4021279" cy="6789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995" tIns="0" rIns="151995" bIns="0" numCol="1" spcCol="1270" anchor="ctr" anchorCtr="0">
          <a:noAutofit/>
        </a:bodyPr>
        <a:lstStyle/>
        <a:p>
          <a:pPr marL="0" lvl="0" indent="0" algn="l" defTabSz="1022350" rtl="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LIFE IS UNPREDICTABLE</a:t>
          </a:r>
        </a:p>
      </dsp:txBody>
      <dsp:txXfrm>
        <a:off x="320378" y="2706667"/>
        <a:ext cx="3954991" cy="612672"/>
      </dsp:txXfrm>
    </dsp:sp>
    <dsp:sp modelId="{653B305C-B37E-6E4D-B466-4D6D5C11E2B8}">
      <dsp:nvSpPr>
        <dsp:cNvPr id="0" name=""/>
        <dsp:cNvSpPr/>
      </dsp:nvSpPr>
      <dsp:spPr>
        <a:xfrm>
          <a:off x="0" y="4056283"/>
          <a:ext cx="5744684" cy="5796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40B05D7-DE9E-EA41-8ACE-840B5307E616}">
      <dsp:nvSpPr>
        <dsp:cNvPr id="0" name=""/>
        <dsp:cNvSpPr/>
      </dsp:nvSpPr>
      <dsp:spPr>
        <a:xfrm>
          <a:off x="287234" y="3716803"/>
          <a:ext cx="4021279" cy="6789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995" tIns="0" rIns="151995" bIns="0" numCol="1" spcCol="1270" anchor="ctr" anchorCtr="0">
          <a:noAutofit/>
        </a:bodyPr>
        <a:lstStyle/>
        <a:p>
          <a:pPr marL="0" lvl="0" indent="0" algn="l" defTabSz="1022350" rtl="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GOD IS UNTRUSTWORTHY</a:t>
          </a:r>
        </a:p>
      </dsp:txBody>
      <dsp:txXfrm>
        <a:off x="320378" y="3749947"/>
        <a:ext cx="3954991" cy="6126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FA051-E8B8-9748-8343-32B1B7598BA4}">
      <dsp:nvSpPr>
        <dsp:cNvPr id="0" name=""/>
        <dsp:cNvSpPr/>
      </dsp:nvSpPr>
      <dsp:spPr>
        <a:xfrm>
          <a:off x="2560110" y="0"/>
          <a:ext cx="5105169" cy="5134650"/>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9F9395-CF2A-8848-B550-8A0E9373DF88}">
      <dsp:nvSpPr>
        <dsp:cNvPr id="0" name=""/>
        <dsp:cNvSpPr/>
      </dsp:nvSpPr>
      <dsp:spPr>
        <a:xfrm>
          <a:off x="5217685" y="539891"/>
          <a:ext cx="3774400" cy="1271197"/>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Silence/Solitude</a:t>
          </a:r>
        </a:p>
      </dsp:txBody>
      <dsp:txXfrm>
        <a:off x="5279740" y="601946"/>
        <a:ext cx="3650290" cy="1147087"/>
      </dsp:txXfrm>
    </dsp:sp>
    <dsp:sp modelId="{AA67BE74-2B18-FF44-B967-41E596D7612D}">
      <dsp:nvSpPr>
        <dsp:cNvPr id="0" name=""/>
        <dsp:cNvSpPr/>
      </dsp:nvSpPr>
      <dsp:spPr>
        <a:xfrm flipH="1">
          <a:off x="5935394" y="1969988"/>
          <a:ext cx="2338981" cy="1271197"/>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Prayer</a:t>
          </a:r>
          <a:r>
            <a:rPr lang="en-US" sz="2900" kern="1200" dirty="0"/>
            <a:t> </a:t>
          </a:r>
        </a:p>
      </dsp:txBody>
      <dsp:txXfrm>
        <a:off x="5997449" y="2032043"/>
        <a:ext cx="2214871" cy="1147087"/>
      </dsp:txXfrm>
    </dsp:sp>
    <dsp:sp modelId="{ABB7D201-0724-C645-B43E-F772E778F0E9}">
      <dsp:nvSpPr>
        <dsp:cNvPr id="0" name=""/>
        <dsp:cNvSpPr/>
      </dsp:nvSpPr>
      <dsp:spPr>
        <a:xfrm>
          <a:off x="5117872" y="3400086"/>
          <a:ext cx="3974024" cy="1271197"/>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Contemplation</a:t>
          </a:r>
        </a:p>
      </dsp:txBody>
      <dsp:txXfrm>
        <a:off x="5179927" y="3462141"/>
        <a:ext cx="3849914" cy="11470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08BD3-C56E-A04E-9993-49D9DB000FB0}">
      <dsp:nvSpPr>
        <dsp:cNvPr id="0" name=""/>
        <dsp:cNvSpPr/>
      </dsp:nvSpPr>
      <dsp:spPr>
        <a:xfrm>
          <a:off x="0" y="592"/>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0D9DB-E067-2848-A102-9DD8F161266E}">
      <dsp:nvSpPr>
        <dsp:cNvPr id="0" name=""/>
        <dsp:cNvSpPr/>
      </dsp:nvSpPr>
      <dsp:spPr>
        <a:xfrm>
          <a:off x="0" y="592"/>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When clients can </a:t>
          </a:r>
          <a:r>
            <a:rPr lang="en-US" sz="2000" b="1" kern="1200" dirty="0">
              <a:latin typeface="Times New Roman" panose="02020603050405020304" pitchFamily="18" charset="0"/>
              <a:cs typeface="Times New Roman" panose="02020603050405020304" pitchFamily="18" charset="0"/>
            </a:rPr>
            <a:t>hold the idea </a:t>
          </a:r>
          <a:r>
            <a:rPr lang="en-US" sz="2000" kern="1200" dirty="0">
              <a:latin typeface="Times New Roman" panose="02020603050405020304" pitchFamily="18" charset="0"/>
              <a:cs typeface="Times New Roman" panose="02020603050405020304" pitchFamily="18" charset="0"/>
            </a:rPr>
            <a:t>that there was </a:t>
          </a:r>
          <a:r>
            <a:rPr lang="en-US" sz="2000" b="1" kern="1200" dirty="0">
              <a:latin typeface="Times New Roman" panose="02020603050405020304" pitchFamily="18" charset="0"/>
              <a:cs typeface="Times New Roman" panose="02020603050405020304" pitchFamily="18" charset="0"/>
            </a:rPr>
            <a:t>nothing </a:t>
          </a:r>
          <a:r>
            <a:rPr lang="en-US" sz="2000" kern="1200" dirty="0">
              <a:latin typeface="Times New Roman" panose="02020603050405020304" pitchFamily="18" charset="0"/>
              <a:cs typeface="Times New Roman" panose="02020603050405020304" pitchFamily="18" charset="0"/>
            </a:rPr>
            <a:t>they could have done to stop the suicide  </a:t>
          </a:r>
        </a:p>
      </dsp:txBody>
      <dsp:txXfrm>
        <a:off x="0" y="592"/>
        <a:ext cx="12018359" cy="692658"/>
      </dsp:txXfrm>
    </dsp:sp>
    <dsp:sp modelId="{7062283A-E7F0-BB45-9D9A-540F370FC8F0}">
      <dsp:nvSpPr>
        <dsp:cNvPr id="0" name=""/>
        <dsp:cNvSpPr/>
      </dsp:nvSpPr>
      <dsp:spPr>
        <a:xfrm>
          <a:off x="0" y="693250"/>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A55E0-080E-B248-BAF5-6F8B2D33DD82}">
      <dsp:nvSpPr>
        <dsp:cNvPr id="0" name=""/>
        <dsp:cNvSpPr/>
      </dsp:nvSpPr>
      <dsp:spPr>
        <a:xfrm>
          <a:off x="0" y="693250"/>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When they can focus on the fact they have </a:t>
          </a:r>
          <a:r>
            <a:rPr lang="en-US" sz="2000" b="1" kern="1200" dirty="0">
              <a:latin typeface="Times New Roman" panose="02020603050405020304" pitchFamily="18" charset="0"/>
              <a:cs typeface="Times New Roman" panose="02020603050405020304" pitchFamily="18" charset="0"/>
            </a:rPr>
            <a:t>survived</a:t>
          </a:r>
          <a:r>
            <a:rPr lang="en-US" sz="2000" kern="1200" dirty="0">
              <a:latin typeface="Times New Roman" panose="02020603050405020304" pitchFamily="18" charset="0"/>
              <a:cs typeface="Times New Roman" panose="02020603050405020304" pitchFamily="18" charset="0"/>
            </a:rPr>
            <a:t> and honor the help they received from others. </a:t>
          </a:r>
          <a:r>
            <a:rPr lang="en-US" sz="2000" b="1" kern="1200" dirty="0">
              <a:latin typeface="Times New Roman" panose="02020603050405020304" pitchFamily="18" charset="0"/>
              <a:cs typeface="Times New Roman" panose="02020603050405020304" pitchFamily="18" charset="0"/>
            </a:rPr>
            <a:t>ALONGSIDE</a:t>
          </a:r>
          <a:endParaRPr lang="en-US" sz="2000" kern="1200" dirty="0">
            <a:latin typeface="Times New Roman" panose="02020603050405020304" pitchFamily="18" charset="0"/>
            <a:cs typeface="Times New Roman" panose="02020603050405020304" pitchFamily="18" charset="0"/>
          </a:endParaRPr>
        </a:p>
      </dsp:txBody>
      <dsp:txXfrm>
        <a:off x="0" y="693250"/>
        <a:ext cx="12018359" cy="692658"/>
      </dsp:txXfrm>
    </dsp:sp>
    <dsp:sp modelId="{E8130E3E-26F9-7F40-B1ED-63B98B2FE08C}">
      <dsp:nvSpPr>
        <dsp:cNvPr id="0" name=""/>
        <dsp:cNvSpPr/>
      </dsp:nvSpPr>
      <dsp:spPr>
        <a:xfrm>
          <a:off x="0" y="1385908"/>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D3FDA7-1EA3-BF47-B7F5-0C5F1604CB9B}">
      <dsp:nvSpPr>
        <dsp:cNvPr id="0" name=""/>
        <dsp:cNvSpPr/>
      </dsp:nvSpPr>
      <dsp:spPr>
        <a:xfrm>
          <a:off x="0" y="1385908"/>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 </a:t>
          </a:r>
          <a:r>
            <a:rPr lang="en-US" sz="2000" kern="1200">
              <a:latin typeface="Times New Roman" panose="02020603050405020304" pitchFamily="18" charset="0"/>
              <a:cs typeface="Times New Roman" panose="02020603050405020304" pitchFamily="18" charset="0"/>
            </a:rPr>
            <a:t>Use what happened as an opportunity for </a:t>
          </a:r>
          <a:r>
            <a:rPr lang="en-US" sz="2000" b="1" kern="1200">
              <a:latin typeface="Times New Roman" panose="02020603050405020304" pitchFamily="18" charset="0"/>
              <a:cs typeface="Times New Roman" panose="02020603050405020304" pitchFamily="18" charset="0"/>
            </a:rPr>
            <a:t>personal growth</a:t>
          </a:r>
          <a:r>
            <a:rPr lang="en-US" sz="2000" kern="1200">
              <a:latin typeface="Times New Roman" panose="02020603050405020304" pitchFamily="18" charset="0"/>
              <a:cs typeface="Times New Roman" panose="02020603050405020304" pitchFamily="18" charset="0"/>
            </a:rPr>
            <a:t>, the results will be: </a:t>
          </a:r>
          <a:endParaRPr lang="en-US" sz="2000" kern="1200" dirty="0">
            <a:latin typeface="Times New Roman" panose="02020603050405020304" pitchFamily="18" charset="0"/>
            <a:cs typeface="Times New Roman" panose="02020603050405020304" pitchFamily="18" charset="0"/>
          </a:endParaRPr>
        </a:p>
      </dsp:txBody>
      <dsp:txXfrm>
        <a:off x="0" y="1385908"/>
        <a:ext cx="12018359" cy="692658"/>
      </dsp:txXfrm>
    </dsp:sp>
    <dsp:sp modelId="{D77E5FA7-75F4-DE4C-832E-E60C1149BEF8}">
      <dsp:nvSpPr>
        <dsp:cNvPr id="0" name=""/>
        <dsp:cNvSpPr/>
      </dsp:nvSpPr>
      <dsp:spPr>
        <a:xfrm>
          <a:off x="0" y="2078566"/>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DAA3A-B45F-A741-B5A7-48F9D0710D4F}">
      <dsp:nvSpPr>
        <dsp:cNvPr id="0" name=""/>
        <dsp:cNvSpPr/>
      </dsp:nvSpPr>
      <dsp:spPr>
        <a:xfrm>
          <a:off x="0" y="2078566"/>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Personal Strength/ Empowerment</a:t>
          </a:r>
          <a:r>
            <a:rPr lang="en-US" sz="2000" kern="1200" dirty="0">
              <a:latin typeface="Times New Roman" panose="02020603050405020304" pitchFamily="18" charset="0"/>
              <a:cs typeface="Times New Roman" panose="02020603050405020304" pitchFamily="18" charset="0"/>
            </a:rPr>
            <a:t>—I’m a survivor</a:t>
          </a:r>
        </a:p>
      </dsp:txBody>
      <dsp:txXfrm>
        <a:off x="0" y="2078566"/>
        <a:ext cx="12018359" cy="692658"/>
      </dsp:txXfrm>
    </dsp:sp>
    <dsp:sp modelId="{CEB8DC86-B538-CD4D-B0F3-322CD5EABBC1}">
      <dsp:nvSpPr>
        <dsp:cNvPr id="0" name=""/>
        <dsp:cNvSpPr/>
      </dsp:nvSpPr>
      <dsp:spPr>
        <a:xfrm>
          <a:off x="0" y="2771225"/>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3859A-2D81-E142-9A64-057612D76301}">
      <dsp:nvSpPr>
        <dsp:cNvPr id="0" name=""/>
        <dsp:cNvSpPr/>
      </dsp:nvSpPr>
      <dsp:spPr>
        <a:xfrm>
          <a:off x="0" y="2771225"/>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Connectedness with Others</a:t>
          </a:r>
          <a:r>
            <a:rPr lang="en-US" sz="2000" kern="1200" dirty="0">
              <a:latin typeface="Times New Roman" panose="02020603050405020304" pitchFamily="18" charset="0"/>
              <a:cs typeface="Times New Roman" panose="02020603050405020304" pitchFamily="18" charset="0"/>
            </a:rPr>
            <a:t>—with friends, family and community</a:t>
          </a:r>
        </a:p>
      </dsp:txBody>
      <dsp:txXfrm>
        <a:off x="0" y="2771225"/>
        <a:ext cx="12018359" cy="692658"/>
      </dsp:txXfrm>
    </dsp:sp>
    <dsp:sp modelId="{147C825B-CFC5-814C-9DB4-E6DDA903CD1F}">
      <dsp:nvSpPr>
        <dsp:cNvPr id="0" name=""/>
        <dsp:cNvSpPr/>
      </dsp:nvSpPr>
      <dsp:spPr>
        <a:xfrm>
          <a:off x="0" y="3463883"/>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CCFF3-9FAE-F041-9327-58FF116AF704}">
      <dsp:nvSpPr>
        <dsp:cNvPr id="0" name=""/>
        <dsp:cNvSpPr/>
      </dsp:nvSpPr>
      <dsp:spPr>
        <a:xfrm>
          <a:off x="0" y="3463883"/>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Times New Roman" panose="02020603050405020304" pitchFamily="18" charset="0"/>
              <a:cs typeface="Times New Roman" panose="02020603050405020304" pitchFamily="18" charset="0"/>
            </a:rPr>
            <a:t>Gratitude </a:t>
          </a:r>
          <a:r>
            <a:rPr lang="en-US" sz="2000" kern="1200">
              <a:latin typeface="Times New Roman" panose="02020603050405020304" pitchFamily="18" charset="0"/>
              <a:cs typeface="Times New Roman" panose="02020603050405020304" pitchFamily="18" charset="0"/>
            </a:rPr>
            <a:t>–For that which remains</a:t>
          </a:r>
          <a:endParaRPr lang="en-US" sz="2000" kern="1200" dirty="0">
            <a:latin typeface="Times New Roman" panose="02020603050405020304" pitchFamily="18" charset="0"/>
            <a:cs typeface="Times New Roman" panose="02020603050405020304" pitchFamily="18" charset="0"/>
          </a:endParaRPr>
        </a:p>
      </dsp:txBody>
      <dsp:txXfrm>
        <a:off x="0" y="3463883"/>
        <a:ext cx="12018359" cy="692658"/>
      </dsp:txXfrm>
    </dsp:sp>
    <dsp:sp modelId="{7FC0FE3B-920B-1845-8571-8CADA3FDBE8C}">
      <dsp:nvSpPr>
        <dsp:cNvPr id="0" name=""/>
        <dsp:cNvSpPr/>
      </dsp:nvSpPr>
      <dsp:spPr>
        <a:xfrm>
          <a:off x="0" y="4156541"/>
          <a:ext cx="120183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3C805-4F2E-674C-8501-09BC092D99C1}">
      <dsp:nvSpPr>
        <dsp:cNvPr id="0" name=""/>
        <dsp:cNvSpPr/>
      </dsp:nvSpPr>
      <dsp:spPr>
        <a:xfrm>
          <a:off x="0" y="4156541"/>
          <a:ext cx="12018359" cy="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Times New Roman" panose="02020603050405020304" pitchFamily="18" charset="0"/>
              <a:cs typeface="Times New Roman" panose="02020603050405020304" pitchFamily="18" charset="0"/>
            </a:rPr>
            <a:t>Spiritual Growth</a:t>
          </a:r>
          <a:r>
            <a:rPr lang="en-US" sz="2000" kern="1200">
              <a:latin typeface="Times New Roman" panose="02020603050405020304" pitchFamily="18" charset="0"/>
              <a:cs typeface="Times New Roman" panose="02020603050405020304" pitchFamily="18" charset="0"/>
            </a:rPr>
            <a:t>—God is good even when we suffer</a:t>
          </a:r>
          <a:endParaRPr lang="en-US" sz="2000" kern="1200" dirty="0">
            <a:latin typeface="Times New Roman" panose="02020603050405020304" pitchFamily="18" charset="0"/>
            <a:cs typeface="Times New Roman" panose="02020603050405020304" pitchFamily="18" charset="0"/>
          </a:endParaRPr>
        </a:p>
      </dsp:txBody>
      <dsp:txXfrm>
        <a:off x="0" y="4156541"/>
        <a:ext cx="12018359" cy="692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B45E2-8759-E545-8E53-C8E17BCB013F}">
      <dsp:nvSpPr>
        <dsp:cNvPr id="0" name=""/>
        <dsp:cNvSpPr/>
      </dsp:nvSpPr>
      <dsp:spPr>
        <a:xfrm>
          <a:off x="-38277" y="0"/>
          <a:ext cx="4928258" cy="168830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highlight>
                <a:srgbClr val="FFFF00"/>
              </a:highlight>
              <a:latin typeface="Times New Roman" panose="02020603050405020304" pitchFamily="18" charset="0"/>
              <a:cs typeface="Times New Roman" panose="02020603050405020304" pitchFamily="18" charset="0"/>
            </a:rPr>
            <a:t>NORMALIZE</a:t>
          </a:r>
          <a:endParaRPr lang="en-US" sz="3200" kern="1200" dirty="0">
            <a:highlight>
              <a:srgbClr val="FFFF00"/>
            </a:highlight>
            <a:latin typeface="Times New Roman" panose="02020603050405020304" pitchFamily="18" charset="0"/>
            <a:cs typeface="Times New Roman" panose="02020603050405020304" pitchFamily="18" charset="0"/>
          </a:endParaRPr>
        </a:p>
      </dsp:txBody>
      <dsp:txXfrm>
        <a:off x="11172" y="49449"/>
        <a:ext cx="2802401" cy="1589407"/>
      </dsp:txXfrm>
    </dsp:sp>
    <dsp:sp modelId="{F2C6D15F-12C2-2D4A-BFF1-DC9758567836}">
      <dsp:nvSpPr>
        <dsp:cNvPr id="0" name=""/>
        <dsp:cNvSpPr/>
      </dsp:nvSpPr>
      <dsp:spPr>
        <a:xfrm>
          <a:off x="554428" y="1969690"/>
          <a:ext cx="4189021" cy="168830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Strengths Based Approach</a:t>
          </a:r>
        </a:p>
      </dsp:txBody>
      <dsp:txXfrm>
        <a:off x="603877" y="2019139"/>
        <a:ext cx="2623105" cy="1589407"/>
      </dsp:txXfrm>
    </dsp:sp>
    <dsp:sp modelId="{F69F952D-0ED8-E84F-98B4-C24E3385339D}">
      <dsp:nvSpPr>
        <dsp:cNvPr id="0" name=""/>
        <dsp:cNvSpPr/>
      </dsp:nvSpPr>
      <dsp:spPr>
        <a:xfrm>
          <a:off x="924048" y="3939380"/>
          <a:ext cx="4189021" cy="1688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Potential for Resiliency</a:t>
          </a:r>
        </a:p>
      </dsp:txBody>
      <dsp:txXfrm>
        <a:off x="973497" y="3988829"/>
        <a:ext cx="2623105" cy="1589407"/>
      </dsp:txXfrm>
    </dsp:sp>
    <dsp:sp modelId="{7C7E8884-19B0-064F-8E32-30127CB78E64}">
      <dsp:nvSpPr>
        <dsp:cNvPr id="0" name=""/>
        <dsp:cNvSpPr/>
      </dsp:nvSpPr>
      <dsp:spPr>
        <a:xfrm>
          <a:off x="3276432" y="1280298"/>
          <a:ext cx="1097398" cy="1097398"/>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523347" y="1280298"/>
        <a:ext cx="603568" cy="825792"/>
      </dsp:txXfrm>
    </dsp:sp>
    <dsp:sp modelId="{5CFEB03B-F476-6441-AEA7-3B05F950D62A}">
      <dsp:nvSpPr>
        <dsp:cNvPr id="0" name=""/>
        <dsp:cNvSpPr/>
      </dsp:nvSpPr>
      <dsp:spPr>
        <a:xfrm>
          <a:off x="3646051" y="3238733"/>
          <a:ext cx="1097398" cy="1097398"/>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892966" y="3238733"/>
        <a:ext cx="603568" cy="825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0935-227A-1349-B70A-70629320C1B0}">
      <dsp:nvSpPr>
        <dsp:cNvPr id="0" name=""/>
        <dsp:cNvSpPr/>
      </dsp:nvSpPr>
      <dsp:spPr>
        <a:xfrm>
          <a:off x="0" y="527363"/>
          <a:ext cx="6869802" cy="7977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Multiple studies have demonstrated </a:t>
          </a:r>
          <a:r>
            <a:rPr lang="en-US" sz="2400" b="1" kern="1200" dirty="0">
              <a:latin typeface="Times New Roman" panose="02020603050405020304" pitchFamily="18" charset="0"/>
              <a:cs typeface="Times New Roman" panose="02020603050405020304" pitchFamily="18" charset="0"/>
            </a:rPr>
            <a:t>verbal declarative memory deficits in PTSD</a:t>
          </a:r>
          <a:endParaRPr lang="en-US" sz="2400" kern="1200" dirty="0">
            <a:latin typeface="Times New Roman" panose="02020603050405020304" pitchFamily="18" charset="0"/>
            <a:cs typeface="Times New Roman" panose="02020603050405020304" pitchFamily="18" charset="0"/>
          </a:endParaRPr>
        </a:p>
      </dsp:txBody>
      <dsp:txXfrm>
        <a:off x="38945" y="566308"/>
        <a:ext cx="6791912" cy="719898"/>
      </dsp:txXfrm>
    </dsp:sp>
    <dsp:sp modelId="{232EFB68-4440-5D45-BFCF-BF1D1D60BA0A}">
      <dsp:nvSpPr>
        <dsp:cNvPr id="0" name=""/>
        <dsp:cNvSpPr/>
      </dsp:nvSpPr>
      <dsp:spPr>
        <a:xfrm>
          <a:off x="0" y="1483513"/>
          <a:ext cx="6869802" cy="79778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Clients with PTSD show </a:t>
          </a:r>
          <a:r>
            <a:rPr lang="en-US" sz="2400" b="1" kern="1200" dirty="0">
              <a:solidFill>
                <a:schemeClr val="tx1"/>
              </a:solidFill>
              <a:latin typeface="Times New Roman" panose="02020603050405020304" pitchFamily="18" charset="0"/>
              <a:cs typeface="Times New Roman" panose="02020603050405020304" pitchFamily="18" charset="0"/>
            </a:rPr>
            <a:t>increased cortisol and norepinephrine responses to stress</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38945" y="1522458"/>
        <a:ext cx="6791912" cy="719898"/>
      </dsp:txXfrm>
    </dsp:sp>
    <dsp:sp modelId="{F81141BC-4687-5348-A0FE-80BDAD3C860D}">
      <dsp:nvSpPr>
        <dsp:cNvPr id="0" name=""/>
        <dsp:cNvSpPr/>
      </dsp:nvSpPr>
      <dsp:spPr>
        <a:xfrm>
          <a:off x="0" y="2553503"/>
          <a:ext cx="6869802" cy="104162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Decrease in neurogenesis </a:t>
          </a:r>
          <a:r>
            <a:rPr lang="en-US" sz="2400" kern="1200" dirty="0">
              <a:latin typeface="Times New Roman" panose="02020603050405020304" pitchFamily="18" charset="0"/>
              <a:cs typeface="Times New Roman" panose="02020603050405020304" pitchFamily="18" charset="0"/>
            </a:rPr>
            <a:t>has also been associated with mental health conditions such as </a:t>
          </a:r>
          <a:r>
            <a:rPr lang="en-US" sz="2400" b="1" kern="1200" dirty="0">
              <a:latin typeface="Times New Roman" panose="02020603050405020304" pitchFamily="18" charset="0"/>
              <a:cs typeface="Times New Roman" panose="02020603050405020304" pitchFamily="18" charset="0"/>
            </a:rPr>
            <a:t>depression, anxiety, and PTSD</a:t>
          </a:r>
          <a:endParaRPr lang="en-US" sz="2400" b="1" kern="1200" dirty="0"/>
        </a:p>
      </dsp:txBody>
      <dsp:txXfrm>
        <a:off x="50848" y="2604351"/>
        <a:ext cx="6768106" cy="939928"/>
      </dsp:txXfrm>
    </dsp:sp>
    <dsp:sp modelId="{3CABDE89-3B4A-324B-B869-C6F5172B2AD0}">
      <dsp:nvSpPr>
        <dsp:cNvPr id="0" name=""/>
        <dsp:cNvSpPr/>
      </dsp:nvSpPr>
      <dsp:spPr>
        <a:xfrm>
          <a:off x="0" y="3727912"/>
          <a:ext cx="6869802" cy="79778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Studies in PTSD are consistent with </a:t>
          </a:r>
          <a:r>
            <a:rPr lang="en-US" sz="2400" b="1" kern="1200" dirty="0">
              <a:latin typeface="Times New Roman" panose="02020603050405020304" pitchFamily="18" charset="0"/>
              <a:cs typeface="Times New Roman" panose="02020603050405020304" pitchFamily="18" charset="0"/>
            </a:rPr>
            <a:t>changes in cognition and brain structure </a:t>
          </a:r>
          <a:endParaRPr lang="en-US" sz="2400" kern="1200" dirty="0">
            <a:latin typeface="Times New Roman" panose="02020603050405020304" pitchFamily="18" charset="0"/>
            <a:cs typeface="Times New Roman" panose="02020603050405020304" pitchFamily="18" charset="0"/>
          </a:endParaRPr>
        </a:p>
      </dsp:txBody>
      <dsp:txXfrm>
        <a:off x="38945" y="3766857"/>
        <a:ext cx="6791912" cy="719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F4C49-F7C5-FC41-8842-F12868734848}">
      <dsp:nvSpPr>
        <dsp:cNvPr id="0" name=""/>
        <dsp:cNvSpPr/>
      </dsp:nvSpPr>
      <dsp:spPr>
        <a:xfrm rot="5400000">
          <a:off x="554336" y="987930"/>
          <a:ext cx="1546756"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8C480D-A0BB-AD4B-BD90-C9F4A64D194D}">
      <dsp:nvSpPr>
        <dsp:cNvPr id="0" name=""/>
        <dsp:cNvSpPr/>
      </dsp:nvSpPr>
      <dsp:spPr>
        <a:xfrm>
          <a:off x="327985" y="279"/>
          <a:ext cx="3235445"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Safety</a:t>
          </a:r>
        </a:p>
        <a:p>
          <a:pPr marL="0" lvl="0" indent="0" algn="ctr"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Net</a:t>
          </a:r>
        </a:p>
      </dsp:txBody>
      <dsp:txXfrm>
        <a:off x="364394" y="36688"/>
        <a:ext cx="3162627" cy="1170261"/>
      </dsp:txXfrm>
    </dsp:sp>
    <dsp:sp modelId="{200B6D2F-C324-7541-B6BD-75C0B218B96D}">
      <dsp:nvSpPr>
        <dsp:cNvPr id="0" name=""/>
        <dsp:cNvSpPr/>
      </dsp:nvSpPr>
      <dsp:spPr>
        <a:xfrm rot="5400000">
          <a:off x="554336" y="2541780"/>
          <a:ext cx="1546756"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FD6776-8199-C848-ABB9-948615A6340A}">
      <dsp:nvSpPr>
        <dsp:cNvPr id="0" name=""/>
        <dsp:cNvSpPr/>
      </dsp:nvSpPr>
      <dsp:spPr>
        <a:xfrm>
          <a:off x="909808" y="1554129"/>
          <a:ext cx="2071799"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Times New Roman" panose="02020603050405020304" pitchFamily="18" charset="0"/>
              <a:cs typeface="Times New Roman" panose="02020603050405020304" pitchFamily="18" charset="0"/>
            </a:rPr>
            <a:t>Breathe</a:t>
          </a:r>
        </a:p>
      </dsp:txBody>
      <dsp:txXfrm>
        <a:off x="946217" y="1590538"/>
        <a:ext cx="1998981" cy="1170261"/>
      </dsp:txXfrm>
    </dsp:sp>
    <dsp:sp modelId="{BB387E62-643E-DF44-A143-E2E4CF619693}">
      <dsp:nvSpPr>
        <dsp:cNvPr id="0" name=""/>
        <dsp:cNvSpPr/>
      </dsp:nvSpPr>
      <dsp:spPr>
        <a:xfrm>
          <a:off x="1331261" y="3318704"/>
          <a:ext cx="3528049"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4285A7-AC0D-5D41-88B3-FAEEEA7526BA}">
      <dsp:nvSpPr>
        <dsp:cNvPr id="0" name=""/>
        <dsp:cNvSpPr/>
      </dsp:nvSpPr>
      <dsp:spPr>
        <a:xfrm>
          <a:off x="909808" y="3107978"/>
          <a:ext cx="2071799"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Times New Roman" panose="02020603050405020304" pitchFamily="18" charset="0"/>
              <a:cs typeface="Times New Roman" panose="02020603050405020304" pitchFamily="18" charset="0"/>
            </a:rPr>
            <a:t>Ground</a:t>
          </a:r>
        </a:p>
      </dsp:txBody>
      <dsp:txXfrm>
        <a:off x="946217" y="3144387"/>
        <a:ext cx="1998981" cy="1170261"/>
      </dsp:txXfrm>
    </dsp:sp>
    <dsp:sp modelId="{81F9554D-6830-F245-9A89-36B4CCBF80EF}">
      <dsp:nvSpPr>
        <dsp:cNvPr id="0" name=""/>
        <dsp:cNvSpPr/>
      </dsp:nvSpPr>
      <dsp:spPr>
        <a:xfrm rot="16200000">
          <a:off x="4089478" y="2541780"/>
          <a:ext cx="1546756"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E8C12B-0064-0D4D-B290-48215C77E817}">
      <dsp:nvSpPr>
        <dsp:cNvPr id="0" name=""/>
        <dsp:cNvSpPr/>
      </dsp:nvSpPr>
      <dsp:spPr>
        <a:xfrm>
          <a:off x="4444950" y="3107978"/>
          <a:ext cx="2071799"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Self-Soothe</a:t>
          </a:r>
        </a:p>
      </dsp:txBody>
      <dsp:txXfrm>
        <a:off x="4481359" y="3144387"/>
        <a:ext cx="1998981" cy="1170261"/>
      </dsp:txXfrm>
    </dsp:sp>
    <dsp:sp modelId="{DCDF78B2-5F22-BB46-8A25-A30EC1593D4B}">
      <dsp:nvSpPr>
        <dsp:cNvPr id="0" name=""/>
        <dsp:cNvSpPr/>
      </dsp:nvSpPr>
      <dsp:spPr>
        <a:xfrm rot="16200000">
          <a:off x="4089478" y="987930"/>
          <a:ext cx="1546756"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A2799E-8611-FE49-B248-B32809963D3F}">
      <dsp:nvSpPr>
        <dsp:cNvPr id="0" name=""/>
        <dsp:cNvSpPr/>
      </dsp:nvSpPr>
      <dsp:spPr>
        <a:xfrm>
          <a:off x="4444950" y="1554129"/>
          <a:ext cx="2071799"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Affect Regulation</a:t>
          </a:r>
        </a:p>
      </dsp:txBody>
      <dsp:txXfrm>
        <a:off x="4481359" y="1590538"/>
        <a:ext cx="1998981" cy="1170261"/>
      </dsp:txXfrm>
    </dsp:sp>
    <dsp:sp modelId="{3A3FFC50-BC12-D149-A8F2-33A8AD50CA90}">
      <dsp:nvSpPr>
        <dsp:cNvPr id="0" name=""/>
        <dsp:cNvSpPr/>
      </dsp:nvSpPr>
      <dsp:spPr>
        <a:xfrm>
          <a:off x="4867080" y="211006"/>
          <a:ext cx="3304321"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5A11BF-E72D-844D-84E9-08B04EE5A983}">
      <dsp:nvSpPr>
        <dsp:cNvPr id="0" name=""/>
        <dsp:cNvSpPr/>
      </dsp:nvSpPr>
      <dsp:spPr>
        <a:xfrm>
          <a:off x="4247124" y="279"/>
          <a:ext cx="2467450"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Mindfulness</a:t>
          </a:r>
        </a:p>
      </dsp:txBody>
      <dsp:txXfrm>
        <a:off x="4283533" y="36688"/>
        <a:ext cx="2394632" cy="1170261"/>
      </dsp:txXfrm>
    </dsp:sp>
    <dsp:sp modelId="{DC450EDA-E433-FB4F-A425-60876684A9C3}">
      <dsp:nvSpPr>
        <dsp:cNvPr id="0" name=""/>
        <dsp:cNvSpPr/>
      </dsp:nvSpPr>
      <dsp:spPr>
        <a:xfrm rot="5400000">
          <a:off x="7401570" y="987930"/>
          <a:ext cx="1546756"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CAF687-39D8-1B4A-A393-C61572AAF0B0}">
      <dsp:nvSpPr>
        <dsp:cNvPr id="0" name=""/>
        <dsp:cNvSpPr/>
      </dsp:nvSpPr>
      <dsp:spPr>
        <a:xfrm>
          <a:off x="7757042" y="279"/>
          <a:ext cx="2071799"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latin typeface="Times New Roman" panose="02020603050405020304" pitchFamily="18" charset="0"/>
              <a:cs typeface="Times New Roman" panose="02020603050405020304" pitchFamily="18" charset="0"/>
            </a:rPr>
            <a:t>DBT</a:t>
          </a:r>
        </a:p>
      </dsp:txBody>
      <dsp:txXfrm>
        <a:off x="7793451" y="36688"/>
        <a:ext cx="1998981" cy="1170261"/>
      </dsp:txXfrm>
    </dsp:sp>
    <dsp:sp modelId="{C3C0F2BC-8F0C-3F42-AB20-8F438F8D9605}">
      <dsp:nvSpPr>
        <dsp:cNvPr id="0" name=""/>
        <dsp:cNvSpPr/>
      </dsp:nvSpPr>
      <dsp:spPr>
        <a:xfrm>
          <a:off x="7398268" y="1554129"/>
          <a:ext cx="2789346" cy="1243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Times New Roman" panose="02020603050405020304" pitchFamily="18" charset="0"/>
              <a:cs typeface="Times New Roman" panose="02020603050405020304" pitchFamily="18" charset="0"/>
            </a:rPr>
            <a:t>Outside</a:t>
          </a:r>
        </a:p>
        <a:p>
          <a:pPr marL="0" lvl="0" indent="0" algn="ctr" defTabSz="1422400">
            <a:lnSpc>
              <a:spcPct val="90000"/>
            </a:lnSpc>
            <a:spcBef>
              <a:spcPct val="0"/>
            </a:spcBef>
            <a:spcAft>
              <a:spcPct val="35000"/>
            </a:spcAft>
            <a:buNone/>
          </a:pPr>
          <a:r>
            <a:rPr lang="en-US" sz="3200" b="1" kern="1200" dirty="0">
              <a:solidFill>
                <a:schemeClr val="bg1"/>
              </a:solidFill>
              <a:latin typeface="Times New Roman" panose="02020603050405020304" pitchFamily="18" charset="0"/>
              <a:cs typeface="Times New Roman" panose="02020603050405020304" pitchFamily="18" charset="0"/>
            </a:rPr>
            <a:t>Resource</a:t>
          </a:r>
          <a:r>
            <a:rPr lang="en-US" sz="2800" b="1" kern="1200" dirty="0">
              <a:solidFill>
                <a:schemeClr val="bg1"/>
              </a:solidFill>
              <a:latin typeface="Times New Roman" panose="02020603050405020304" pitchFamily="18" charset="0"/>
              <a:cs typeface="Times New Roman" panose="02020603050405020304" pitchFamily="18" charset="0"/>
            </a:rPr>
            <a:t>s</a:t>
          </a:r>
        </a:p>
      </dsp:txBody>
      <dsp:txXfrm>
        <a:off x="7434677" y="1590538"/>
        <a:ext cx="2716528" cy="11702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6D4D1-8A25-1F47-BE9D-72C2608A0348}">
      <dsp:nvSpPr>
        <dsp:cNvPr id="0" name=""/>
        <dsp:cNvSpPr/>
      </dsp:nvSpPr>
      <dsp:spPr>
        <a:xfrm>
          <a:off x="322308" y="1289"/>
          <a:ext cx="3378002" cy="20268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What meaning did they attach to the trauma/suicide? </a:t>
          </a:r>
        </a:p>
      </dsp:txBody>
      <dsp:txXfrm>
        <a:off x="322308" y="1289"/>
        <a:ext cx="3378002" cy="2026801"/>
      </dsp:txXfrm>
    </dsp:sp>
    <dsp:sp modelId="{AF31BF22-AA3A-2443-9037-4ADACB89FABD}">
      <dsp:nvSpPr>
        <dsp:cNvPr id="0" name=""/>
        <dsp:cNvSpPr/>
      </dsp:nvSpPr>
      <dsp:spPr>
        <a:xfrm>
          <a:off x="4038110" y="1289"/>
          <a:ext cx="3378002" cy="2026801"/>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rtl="0">
            <a:lnSpc>
              <a:spcPct val="90000"/>
            </a:lnSpc>
            <a:spcBef>
              <a:spcPct val="0"/>
            </a:spcBef>
            <a:spcAft>
              <a:spcPct val="35000"/>
            </a:spcAft>
            <a:buNone/>
          </a:pPr>
          <a:r>
            <a:rPr lang="en-US" sz="4700" kern="1200" dirty="0">
              <a:latin typeface="Times New Roman" panose="02020603050405020304" pitchFamily="18" charset="0"/>
              <a:cs typeface="Times New Roman" panose="02020603050405020304" pitchFamily="18" charset="0"/>
            </a:rPr>
            <a:t>Do they feel responsible?</a:t>
          </a:r>
        </a:p>
      </dsp:txBody>
      <dsp:txXfrm>
        <a:off x="4038110" y="1289"/>
        <a:ext cx="3378002" cy="2026801"/>
      </dsp:txXfrm>
    </dsp:sp>
    <dsp:sp modelId="{6E9E9E1C-E388-604D-A0E2-16EF4951B1A8}">
      <dsp:nvSpPr>
        <dsp:cNvPr id="0" name=""/>
        <dsp:cNvSpPr/>
      </dsp:nvSpPr>
      <dsp:spPr>
        <a:xfrm>
          <a:off x="2180209" y="2365891"/>
          <a:ext cx="3378002" cy="202680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rtl="0">
            <a:lnSpc>
              <a:spcPct val="90000"/>
            </a:lnSpc>
            <a:spcBef>
              <a:spcPct val="0"/>
            </a:spcBef>
            <a:spcAft>
              <a:spcPct val="35000"/>
            </a:spcAft>
            <a:buNone/>
          </a:pPr>
          <a:r>
            <a:rPr lang="en-US" sz="4700" kern="1200" dirty="0">
              <a:latin typeface="Times New Roman" panose="02020603050405020304" pitchFamily="18" charset="0"/>
              <a:cs typeface="Times New Roman" panose="02020603050405020304" pitchFamily="18" charset="0"/>
            </a:rPr>
            <a:t>What do they need?</a:t>
          </a:r>
        </a:p>
      </dsp:txBody>
      <dsp:txXfrm>
        <a:off x="2180209" y="2365891"/>
        <a:ext cx="3378002" cy="20268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52DB5-0C12-3544-9C8C-50A427A00026}">
      <dsp:nvSpPr>
        <dsp:cNvPr id="0" name=""/>
        <dsp:cNvSpPr/>
      </dsp:nvSpPr>
      <dsp:spPr>
        <a:xfrm>
          <a:off x="0" y="4033371"/>
          <a:ext cx="11057586" cy="13374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What would give you a sense of purpose?</a:t>
          </a:r>
        </a:p>
      </dsp:txBody>
      <dsp:txXfrm>
        <a:off x="0" y="4033371"/>
        <a:ext cx="11057586" cy="722247"/>
      </dsp:txXfrm>
    </dsp:sp>
    <dsp:sp modelId="{DADCC80C-9451-BF43-BF4D-1FBDD5C6591E}">
      <dsp:nvSpPr>
        <dsp:cNvPr id="0" name=""/>
        <dsp:cNvSpPr/>
      </dsp:nvSpPr>
      <dsp:spPr>
        <a:xfrm>
          <a:off x="5399" y="4770465"/>
          <a:ext cx="3682262" cy="61524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WHAT CAN YOU DO TO HONOR</a:t>
          </a:r>
          <a:r>
            <a:rPr lang="en-US" sz="2000" kern="1200" baseline="0" dirty="0">
              <a:latin typeface="Times New Roman" panose="02020603050405020304" pitchFamily="18" charset="0"/>
              <a:cs typeface="Times New Roman" panose="02020603050405020304" pitchFamily="18" charset="0"/>
            </a:rPr>
            <a:t> YOUR LOVED ONE?</a:t>
          </a:r>
          <a:endParaRPr lang="en-US" sz="2000" kern="1200" dirty="0">
            <a:latin typeface="Times New Roman" panose="02020603050405020304" pitchFamily="18" charset="0"/>
            <a:cs typeface="Times New Roman" panose="02020603050405020304" pitchFamily="18" charset="0"/>
          </a:endParaRPr>
        </a:p>
      </dsp:txBody>
      <dsp:txXfrm>
        <a:off x="5399" y="4770465"/>
        <a:ext cx="3682262" cy="615247"/>
      </dsp:txXfrm>
    </dsp:sp>
    <dsp:sp modelId="{0C00F416-264A-FB40-922A-3ADDECC759F6}">
      <dsp:nvSpPr>
        <dsp:cNvPr id="0" name=""/>
        <dsp:cNvSpPr/>
      </dsp:nvSpPr>
      <dsp:spPr>
        <a:xfrm>
          <a:off x="3687661" y="4770465"/>
          <a:ext cx="3682262" cy="61524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WHAT CAN YOU LEARN FROM THIS</a:t>
          </a:r>
        </a:p>
      </dsp:txBody>
      <dsp:txXfrm>
        <a:off x="3687661" y="4770465"/>
        <a:ext cx="3682262" cy="615247"/>
      </dsp:txXfrm>
    </dsp:sp>
    <dsp:sp modelId="{BC10F2B4-3B15-7C4C-BE5D-B1504DAE5A8D}">
      <dsp:nvSpPr>
        <dsp:cNvPr id="0" name=""/>
        <dsp:cNvSpPr/>
      </dsp:nvSpPr>
      <dsp:spPr>
        <a:xfrm>
          <a:off x="7369924" y="4770465"/>
          <a:ext cx="3682262" cy="61524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WHAT STRENGTHS DO YOU HAVE NOW?</a:t>
          </a:r>
        </a:p>
      </dsp:txBody>
      <dsp:txXfrm>
        <a:off x="7369924" y="4770465"/>
        <a:ext cx="3682262" cy="615247"/>
      </dsp:txXfrm>
    </dsp:sp>
    <dsp:sp modelId="{2F147179-0478-514A-A1C2-027A55706D0E}">
      <dsp:nvSpPr>
        <dsp:cNvPr id="0" name=""/>
        <dsp:cNvSpPr/>
      </dsp:nvSpPr>
      <dsp:spPr>
        <a:xfrm rot="10800000">
          <a:off x="0" y="2037962"/>
          <a:ext cx="11057586" cy="2057067"/>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What do you want your life to look like now?</a:t>
          </a:r>
        </a:p>
      </dsp:txBody>
      <dsp:txXfrm rot="-10800000">
        <a:off x="0" y="2037962"/>
        <a:ext cx="11057586" cy="722030"/>
      </dsp:txXfrm>
    </dsp:sp>
    <dsp:sp modelId="{9A6BBCAE-6129-AA45-B1F2-D83D1B809FBE}">
      <dsp:nvSpPr>
        <dsp:cNvPr id="0" name=""/>
        <dsp:cNvSpPr/>
      </dsp:nvSpPr>
      <dsp:spPr>
        <a:xfrm>
          <a:off x="0" y="2759993"/>
          <a:ext cx="5528793" cy="61506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WHAT</a:t>
          </a:r>
          <a:r>
            <a:rPr lang="en-US" sz="2000" kern="1200" baseline="0" dirty="0">
              <a:latin typeface="Times New Roman" panose="02020603050405020304" pitchFamily="18" charset="0"/>
              <a:cs typeface="Times New Roman" panose="02020603050405020304" pitchFamily="18" charset="0"/>
            </a:rPr>
            <a:t> WILL HELP YOU MOVE FORWARD</a:t>
          </a:r>
          <a:r>
            <a:rPr lang="en-US" sz="1800" kern="1200" baseline="0" dirty="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0" y="2759993"/>
        <a:ext cx="5528793" cy="615063"/>
      </dsp:txXfrm>
    </dsp:sp>
    <dsp:sp modelId="{15C1C958-C598-3D43-BA77-609497C3B0D9}">
      <dsp:nvSpPr>
        <dsp:cNvPr id="0" name=""/>
        <dsp:cNvSpPr/>
      </dsp:nvSpPr>
      <dsp:spPr>
        <a:xfrm>
          <a:off x="5528793" y="2759993"/>
          <a:ext cx="5528793" cy="61506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baseline="0" dirty="0">
              <a:latin typeface="Times New Roman" panose="02020603050405020304" pitchFamily="18" charset="0"/>
              <a:cs typeface="Times New Roman" panose="02020603050405020304" pitchFamily="18" charset="0"/>
            </a:rPr>
            <a:t>WHAT WILL YOUR LEGACY BE?</a:t>
          </a:r>
          <a:endParaRPr lang="en-US" sz="2000" kern="1200" dirty="0">
            <a:latin typeface="Times New Roman" panose="02020603050405020304" pitchFamily="18" charset="0"/>
            <a:cs typeface="Times New Roman" panose="02020603050405020304" pitchFamily="18" charset="0"/>
          </a:endParaRPr>
        </a:p>
      </dsp:txBody>
      <dsp:txXfrm>
        <a:off x="5528793" y="2759993"/>
        <a:ext cx="5528793" cy="615063"/>
      </dsp:txXfrm>
    </dsp:sp>
    <dsp:sp modelId="{4B8ECF09-3D25-7144-8E72-17377B9D7AC9}">
      <dsp:nvSpPr>
        <dsp:cNvPr id="0" name=""/>
        <dsp:cNvSpPr/>
      </dsp:nvSpPr>
      <dsp:spPr>
        <a:xfrm rot="10800000">
          <a:off x="0" y="956"/>
          <a:ext cx="11057586" cy="2057067"/>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baseline="0" dirty="0">
              <a:latin typeface="Times New Roman" panose="02020603050405020304" pitchFamily="18" charset="0"/>
              <a:cs typeface="Times New Roman" panose="02020603050405020304" pitchFamily="18" charset="0"/>
            </a:rPr>
            <a:t>POSSIBILITY QUESTIONS</a:t>
          </a:r>
          <a:endParaRPr lang="en-US" sz="2800" b="1" kern="1200" dirty="0">
            <a:latin typeface="Times New Roman" panose="02020603050405020304" pitchFamily="18" charset="0"/>
            <a:cs typeface="Times New Roman" panose="02020603050405020304" pitchFamily="18" charset="0"/>
          </a:endParaRPr>
        </a:p>
      </dsp:txBody>
      <dsp:txXfrm rot="-10800000">
        <a:off x="0" y="956"/>
        <a:ext cx="11057586" cy="722030"/>
      </dsp:txXfrm>
    </dsp:sp>
    <dsp:sp modelId="{13084DFA-2DA5-9F4F-9776-B185D386227C}">
      <dsp:nvSpPr>
        <dsp:cNvPr id="0" name=""/>
        <dsp:cNvSpPr/>
      </dsp:nvSpPr>
      <dsp:spPr>
        <a:xfrm>
          <a:off x="5399" y="722987"/>
          <a:ext cx="502126" cy="61506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399" y="722987"/>
        <a:ext cx="502126" cy="615063"/>
      </dsp:txXfrm>
    </dsp:sp>
    <dsp:sp modelId="{730EA0FE-A7EB-3E4F-B14A-EEE7B461F710}">
      <dsp:nvSpPr>
        <dsp:cNvPr id="0" name=""/>
        <dsp:cNvSpPr/>
      </dsp:nvSpPr>
      <dsp:spPr>
        <a:xfrm>
          <a:off x="111438" y="694860"/>
          <a:ext cx="10042534" cy="61506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t>   </a:t>
          </a:r>
          <a:r>
            <a:rPr lang="en-US" sz="2400" b="1" kern="1200" baseline="0" dirty="0">
              <a:latin typeface="Times New Roman" panose="02020603050405020304" pitchFamily="18" charset="0"/>
              <a:cs typeface="Times New Roman" panose="02020603050405020304" pitchFamily="18" charset="0"/>
            </a:rPr>
            <a:t>IS THERE ANYTHING GOOD THAT CAN COME FROM THIS</a:t>
          </a:r>
          <a:r>
            <a:rPr lang="en-US" sz="2400" b="1" kern="1200" baseline="0" dirty="0"/>
            <a:t>?</a:t>
          </a:r>
          <a:endParaRPr lang="en-US" sz="2400" b="1" kern="1200" dirty="0"/>
        </a:p>
      </dsp:txBody>
      <dsp:txXfrm>
        <a:off x="111438" y="694860"/>
        <a:ext cx="10042534" cy="615063"/>
      </dsp:txXfrm>
    </dsp:sp>
    <dsp:sp modelId="{12D61CA6-C75F-A74B-96DA-E147708FBBE3}">
      <dsp:nvSpPr>
        <dsp:cNvPr id="0" name=""/>
        <dsp:cNvSpPr/>
      </dsp:nvSpPr>
      <dsp:spPr>
        <a:xfrm>
          <a:off x="10550060" y="722987"/>
          <a:ext cx="502126" cy="61506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550060" y="722987"/>
        <a:ext cx="502126" cy="6150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B82A1-47C1-994B-9C50-C6822E5176CF}">
      <dsp:nvSpPr>
        <dsp:cNvPr id="0" name=""/>
        <dsp:cNvSpPr/>
      </dsp:nvSpPr>
      <dsp:spPr>
        <a:xfrm>
          <a:off x="3362" y="2199"/>
          <a:ext cx="6884462" cy="105773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highlight>
                <a:srgbClr val="000000"/>
              </a:highlight>
              <a:latin typeface="Times New Roman" panose="02020603050405020304" pitchFamily="18" charset="0"/>
              <a:cs typeface="Times New Roman" panose="02020603050405020304" pitchFamily="18" charset="0"/>
            </a:rPr>
            <a:t>ALONGSIDE</a:t>
          </a:r>
        </a:p>
      </dsp:txBody>
      <dsp:txXfrm>
        <a:off x="54996" y="53833"/>
        <a:ext cx="6781194" cy="954463"/>
      </dsp:txXfrm>
    </dsp:sp>
    <dsp:sp modelId="{1727D8AC-2983-0E45-8A16-8F22887EADEB}">
      <dsp:nvSpPr>
        <dsp:cNvPr id="0" name=""/>
        <dsp:cNvSpPr/>
      </dsp:nvSpPr>
      <dsp:spPr>
        <a:xfrm>
          <a:off x="3362" y="1112816"/>
          <a:ext cx="5832821" cy="105773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PRESENT</a:t>
          </a:r>
        </a:p>
      </dsp:txBody>
      <dsp:txXfrm>
        <a:off x="54996" y="1164450"/>
        <a:ext cx="5729553" cy="954463"/>
      </dsp:txXfrm>
    </dsp:sp>
    <dsp:sp modelId="{A839A695-A31B-3848-921B-524FE1D48612}">
      <dsp:nvSpPr>
        <dsp:cNvPr id="0" name=""/>
        <dsp:cNvSpPr/>
      </dsp:nvSpPr>
      <dsp:spPr>
        <a:xfrm>
          <a:off x="3362" y="2223434"/>
          <a:ext cx="5028140" cy="105773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b="1" kern="1200" dirty="0">
              <a:latin typeface="Times New Roman" panose="02020603050405020304" pitchFamily="18" charset="0"/>
              <a:cs typeface="Times New Roman" panose="02020603050405020304" pitchFamily="18" charset="0"/>
            </a:rPr>
            <a:t>PATIENT</a:t>
          </a:r>
        </a:p>
        <a:p>
          <a:pPr algn="ctr">
            <a:spcBef>
              <a:spcPct val="0"/>
            </a:spcBef>
            <a:buNone/>
          </a:pPr>
          <a:endParaRPr lang="en-US" sz="2800" kern="1200" dirty="0"/>
        </a:p>
      </dsp:txBody>
      <dsp:txXfrm>
        <a:off x="54996" y="2275068"/>
        <a:ext cx="4924872" cy="954463"/>
      </dsp:txXfrm>
    </dsp:sp>
    <dsp:sp modelId="{EB5C18E7-4985-FD48-B63E-0BACD3EB763D}">
      <dsp:nvSpPr>
        <dsp:cNvPr id="0" name=""/>
        <dsp:cNvSpPr/>
      </dsp:nvSpPr>
      <dsp:spPr>
        <a:xfrm>
          <a:off x="27227" y="3336250"/>
          <a:ext cx="4029434" cy="105773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6002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PLANTING</a:t>
          </a:r>
        </a:p>
      </dsp:txBody>
      <dsp:txXfrm>
        <a:off x="78861" y="3387884"/>
        <a:ext cx="3926166" cy="9544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BFB2D-AC2A-C746-A5B5-D8BCEA9A2059}">
      <dsp:nvSpPr>
        <dsp:cNvPr id="0" name=""/>
        <dsp:cNvSpPr/>
      </dsp:nvSpPr>
      <dsp:spPr>
        <a:xfrm>
          <a:off x="4103268" y="342456"/>
          <a:ext cx="4136665" cy="32916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Perceived </a:t>
          </a:r>
        </a:p>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Burdensomeness</a:t>
          </a:r>
        </a:p>
      </dsp:txBody>
      <dsp:txXfrm>
        <a:off x="4654823" y="918502"/>
        <a:ext cx="3033554" cy="1481259"/>
      </dsp:txXfrm>
    </dsp:sp>
    <dsp:sp modelId="{ADC68B6C-82DB-BD45-BD38-6A207EA07C36}">
      <dsp:nvSpPr>
        <dsp:cNvPr id="0" name=""/>
        <dsp:cNvSpPr/>
      </dsp:nvSpPr>
      <dsp:spPr>
        <a:xfrm>
          <a:off x="6386274" y="1792356"/>
          <a:ext cx="4967520" cy="258591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Those capable of suicide</a:t>
          </a:r>
        </a:p>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**Fearlessness</a:t>
          </a:r>
        </a:p>
      </dsp:txBody>
      <dsp:txXfrm>
        <a:off x="7905507" y="2460385"/>
        <a:ext cx="2980512" cy="1422253"/>
      </dsp:txXfrm>
    </dsp:sp>
    <dsp:sp modelId="{99F90315-F577-8647-ACAD-8C9A9CF56650}">
      <dsp:nvSpPr>
        <dsp:cNvPr id="0" name=""/>
        <dsp:cNvSpPr/>
      </dsp:nvSpPr>
      <dsp:spPr>
        <a:xfrm>
          <a:off x="2497205" y="2534566"/>
          <a:ext cx="5033495" cy="20913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Thwarted Sense of Belongingness</a:t>
          </a:r>
        </a:p>
      </dsp:txBody>
      <dsp:txXfrm>
        <a:off x="2971193" y="3074825"/>
        <a:ext cx="3020097" cy="11502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F9AC9-6C5D-2E40-BBA9-C10B39B4453C}">
      <dsp:nvSpPr>
        <dsp:cNvPr id="0" name=""/>
        <dsp:cNvSpPr/>
      </dsp:nvSpPr>
      <dsp:spPr>
        <a:xfrm>
          <a:off x="0" y="539"/>
          <a:ext cx="7362701" cy="9834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200" b="1" kern="1200" dirty="0">
              <a:solidFill>
                <a:schemeClr val="tx1"/>
              </a:solidFill>
              <a:latin typeface="Times New Roman" panose="02020603050405020304" pitchFamily="18" charset="0"/>
              <a:cs typeface="Times New Roman" panose="02020603050405020304" pitchFamily="18" charset="0"/>
            </a:rPr>
            <a:t>Loneliness</a:t>
          </a:r>
          <a:r>
            <a:rPr lang="en-US" sz="2800" b="1" kern="1200" dirty="0">
              <a:latin typeface="Times New Roman" panose="02020603050405020304" pitchFamily="18" charset="0"/>
              <a:cs typeface="Times New Roman" panose="02020603050405020304" pitchFamily="18" charset="0"/>
            </a:rPr>
            <a:t>     </a:t>
          </a:r>
          <a:r>
            <a:rPr lang="en-US" sz="2800" kern="1200" dirty="0"/>
            <a:t>I am </a:t>
          </a:r>
          <a:r>
            <a:rPr lang="en-US" sz="2800" b="1" kern="1200" dirty="0"/>
            <a:t>ALONE</a:t>
          </a:r>
          <a:endParaRPr lang="en-US" sz="2800" kern="1200" dirty="0"/>
        </a:p>
        <a:p>
          <a:pPr marL="0" lvl="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p>
      </dsp:txBody>
      <dsp:txXfrm>
        <a:off x="48006" y="48545"/>
        <a:ext cx="7266689" cy="887396"/>
      </dsp:txXfrm>
    </dsp:sp>
    <dsp:sp modelId="{D8DEA72B-9EA1-7A45-8FB3-E99996E20F8E}">
      <dsp:nvSpPr>
        <dsp:cNvPr id="0" name=""/>
        <dsp:cNvSpPr/>
      </dsp:nvSpPr>
      <dsp:spPr>
        <a:xfrm>
          <a:off x="0" y="988183"/>
          <a:ext cx="7362701" cy="983408"/>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I’m disconnected from others. </a:t>
          </a:r>
          <a:r>
            <a:rPr lang="en-US" sz="2400" b="1" kern="1200" dirty="0">
              <a:latin typeface="Times New Roman" panose="02020603050405020304" pitchFamily="18" charset="0"/>
              <a:cs typeface="Times New Roman" panose="02020603050405020304" pitchFamily="18" charset="0"/>
            </a:rPr>
            <a:t>No one </a:t>
          </a:r>
          <a:r>
            <a:rPr lang="en-US" sz="2400" kern="1200" dirty="0">
              <a:latin typeface="Times New Roman" panose="02020603050405020304" pitchFamily="18" charset="0"/>
              <a:cs typeface="Times New Roman" panose="02020603050405020304" pitchFamily="18" charset="0"/>
            </a:rPr>
            <a:t>needs ME</a:t>
          </a:r>
        </a:p>
      </dsp:txBody>
      <dsp:txXfrm>
        <a:off x="48006" y="1036189"/>
        <a:ext cx="7266689" cy="887396"/>
      </dsp:txXfrm>
    </dsp:sp>
    <dsp:sp modelId="{63203D02-C6E9-F248-B5CD-BE49F9E65730}">
      <dsp:nvSpPr>
        <dsp:cNvPr id="0" name=""/>
        <dsp:cNvSpPr/>
      </dsp:nvSpPr>
      <dsp:spPr>
        <a:xfrm>
          <a:off x="0" y="2007569"/>
          <a:ext cx="7362701" cy="128583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No sense of community, living alone, no close family/relationships. No reciprocal care: </a:t>
          </a:r>
          <a:r>
            <a:rPr lang="en-US" sz="2800" b="1" kern="1200" dirty="0">
              <a:solidFill>
                <a:schemeClr val="tx1"/>
              </a:solidFill>
              <a:latin typeface="Times New Roman" panose="02020603050405020304" pitchFamily="18" charset="0"/>
              <a:cs typeface="Times New Roman" panose="02020603050405020304" pitchFamily="18" charset="0"/>
            </a:rPr>
            <a:t>I have no one to turn to</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2769" y="2070338"/>
        <a:ext cx="7237163" cy="1160297"/>
      </dsp:txXfrm>
    </dsp:sp>
    <dsp:sp modelId="{83B1B088-1182-A742-BC26-C4C96DED1AF8}">
      <dsp:nvSpPr>
        <dsp:cNvPr id="0" name=""/>
        <dsp:cNvSpPr/>
      </dsp:nvSpPr>
      <dsp:spPr>
        <a:xfrm>
          <a:off x="70964" y="3475883"/>
          <a:ext cx="7173968" cy="756103"/>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Loneliness is an epidemic problem today</a:t>
          </a:r>
        </a:p>
      </dsp:txBody>
      <dsp:txXfrm>
        <a:off x="107874" y="3512793"/>
        <a:ext cx="7100148" cy="682283"/>
      </dsp:txXfrm>
    </dsp:sp>
    <dsp:sp modelId="{2A7EBD31-7255-FF47-8930-0A441F8DFB66}">
      <dsp:nvSpPr>
        <dsp:cNvPr id="0" name=""/>
        <dsp:cNvSpPr/>
      </dsp:nvSpPr>
      <dsp:spPr>
        <a:xfrm>
          <a:off x="0" y="4026777"/>
          <a:ext cx="7362701" cy="39282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https://</a:t>
          </a:r>
          <a:r>
            <a:rPr lang="en-US" sz="1800" kern="1200" dirty="0" err="1">
              <a:latin typeface="Times New Roman" panose="02020603050405020304" pitchFamily="18" charset="0"/>
              <a:cs typeface="Times New Roman" panose="02020603050405020304" pitchFamily="18" charset="0"/>
            </a:rPr>
            <a:t>pubmed.ncbi.nlm.nih.gov</a:t>
          </a:r>
          <a:r>
            <a:rPr lang="en-US" sz="1800" kern="1200" dirty="0">
              <a:latin typeface="Times New Roman" panose="02020603050405020304" pitchFamily="18" charset="0"/>
              <a:cs typeface="Times New Roman" panose="02020603050405020304" pitchFamily="18" charset="0"/>
            </a:rPr>
            <a:t>/15765368</a:t>
          </a:r>
          <a:r>
            <a:rPr lang="en-US" sz="500" kern="1200" dirty="0"/>
            <a:t>/</a:t>
          </a:r>
        </a:p>
      </dsp:txBody>
      <dsp:txXfrm>
        <a:off x="19176" y="4045953"/>
        <a:ext cx="7324349" cy="3544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A3852-7793-9846-8B4C-13425C1C8ECD}" type="datetimeFigureOut">
              <a:rPr lang="en-US" smtClean="0"/>
              <a:t>9/6/21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7B188-94CF-724A-8920-5B264C022C7C}" type="slidenum">
              <a:rPr lang="en-US" smtClean="0"/>
              <a:t>‹#›</a:t>
            </a:fld>
            <a:endParaRPr lang="en-US"/>
          </a:p>
        </p:txBody>
      </p:sp>
    </p:spTree>
    <p:extLst>
      <p:ext uri="{BB962C8B-B14F-4D97-AF65-F5344CB8AC3E}">
        <p14:creationId xmlns:p14="http://schemas.microsoft.com/office/powerpoint/2010/main" val="283447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cbi.nlm.nih.gov/pmc/articles/PMC5518443/#jts22189-bib-0014"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ncbi.nlm.nih.gov/pmc/articles/PMC5518443/#jts22189-bib-0017"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1</a:t>
            </a:fld>
            <a:endParaRPr lang="en-US"/>
          </a:p>
        </p:txBody>
      </p:sp>
    </p:spTree>
    <p:extLst>
      <p:ext uri="{BB962C8B-B14F-4D97-AF65-F5344CB8AC3E}">
        <p14:creationId xmlns:p14="http://schemas.microsoft.com/office/powerpoint/2010/main" val="91333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708D33"/>
              </a:buClr>
              <a:buSzTx/>
              <a:buFontTx/>
              <a:buNone/>
              <a:tabLst/>
              <a:defRPr/>
            </a:pPr>
            <a:r>
              <a:rPr lang="en-US" sz="1200" b="0" i="0" u="none" strike="noStrike" kern="1200" dirty="0">
                <a:solidFill>
                  <a:schemeClr val="tx1"/>
                </a:solidFill>
                <a:effectLst/>
                <a:latin typeface="+mn-lt"/>
                <a:ea typeface="+mn-ea"/>
                <a:cs typeface="+mn-cs"/>
              </a:rPr>
              <a:t>GUILT AND SHAME ARE HUGE DRIVERS WHEN WE LOOK AT SURVIVORS. THEY CAN FEEL MARGINALIZED BY SOCIETY,  BLAME BY FAMILY/FRIENDS AND SHUT DOWN TO THEIR OWN SENSE OF SELF</a:t>
            </a: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r>
              <a:rPr lang="en-US" sz="1200" b="0" i="0" u="none" strike="noStrike" kern="1200" dirty="0">
                <a:solidFill>
                  <a:schemeClr val="tx1"/>
                </a:solidFill>
                <a:effectLst/>
                <a:latin typeface="+mn-lt"/>
                <a:ea typeface="+mn-ea"/>
                <a:cs typeface="+mn-cs"/>
              </a:rPr>
              <a:t>USING THE TERM COMMITTED SUICIDE CAN CREATE SHAME AND STIGMA B/C IT IGNORES THE PERSON HAD A MENTAL ILLNESS  LIKE DEPRESSION  TO WHICH THEY LOST THE BATTLE. JUST AS WE’D SAY HE LOST THE BATTLE TO CANCER, WE MUST DE-STIGMATIZE MENTAL HEALTH ISSUES</a:t>
            </a: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r>
              <a:rPr lang="en-US" sz="1200" b="0" i="0" u="none" strike="noStrike" kern="1200" dirty="0">
                <a:solidFill>
                  <a:schemeClr val="tx1"/>
                </a:solidFill>
                <a:effectLst/>
                <a:latin typeface="+mn-lt"/>
                <a:ea typeface="+mn-ea"/>
                <a:cs typeface="+mn-cs"/>
              </a:rPr>
              <a:t>SURVIVORS  FEEL SHAME FOR THINGS THEY’ DID OR, FAILED TO DO      OR FOR WHO THEY INTRINSICALLY ARE</a:t>
            </a: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r>
              <a:rPr lang="en-US" sz="1200" b="0" i="0" u="none" strike="noStrike" kern="1200" dirty="0">
                <a:solidFill>
                  <a:schemeClr val="tx1"/>
                </a:solidFill>
                <a:effectLst/>
                <a:latin typeface="+mn-lt"/>
                <a:ea typeface="+mn-ea"/>
                <a:cs typeface="+mn-cs"/>
              </a:rPr>
              <a:t>FOR SUICIDE LOSS SURVIVORS THAT IS HUGE</a:t>
            </a: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r>
              <a:rPr lang="en-US" sz="1200" b="0" i="0" u="none" strike="noStrike" kern="1200" dirty="0">
                <a:solidFill>
                  <a:schemeClr val="tx1"/>
                </a:solidFill>
                <a:effectLst/>
                <a:latin typeface="+mn-lt"/>
                <a:ea typeface="+mn-ea"/>
                <a:cs typeface="+mn-cs"/>
              </a:rPr>
              <a:t>This stigma can prevent people from seeking help when they need it and others from offering support when they want to. STIGMA </a:t>
            </a:r>
            <a:r>
              <a:rPr lang="en-US" sz="1200" dirty="0">
                <a:solidFill>
                  <a:schemeClr val="tx1">
                    <a:alpha val="80000"/>
                  </a:schemeClr>
                </a:solidFill>
                <a:latin typeface="Times New Roman" panose="02020603050405020304" pitchFamily="18" charset="0"/>
                <a:cs typeface="Times New Roman" panose="02020603050405020304" pitchFamily="18" charset="0"/>
              </a:rPr>
              <a:t>Causes</a:t>
            </a:r>
            <a:r>
              <a:rPr lang="en-US" sz="1200" b="1" dirty="0">
                <a:solidFill>
                  <a:schemeClr val="tx1">
                    <a:alpha val="80000"/>
                  </a:schemeClr>
                </a:solidFill>
                <a:latin typeface="Times New Roman" panose="02020603050405020304" pitchFamily="18" charset="0"/>
                <a:cs typeface="Times New Roman" panose="02020603050405020304" pitchFamily="18" charset="0"/>
              </a:rPr>
              <a:t> fear IN PEOPLE</a:t>
            </a: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r>
              <a:rPr lang="en-US" sz="1200" b="1" dirty="0">
                <a:solidFill>
                  <a:schemeClr val="tx1">
                    <a:alpha val="80000"/>
                  </a:schemeClr>
                </a:solidFill>
                <a:latin typeface="Times New Roman" panose="02020603050405020304" pitchFamily="18" charset="0"/>
                <a:cs typeface="Times New Roman" panose="02020603050405020304" pitchFamily="18" charset="0"/>
              </a:rPr>
              <a:t>TRUE FOR MIKE  </a:t>
            </a:r>
            <a:r>
              <a:rPr lang="en-US" dirty="0"/>
              <a:t>MY HUSBAND WAS A DENTIST AND VERY WELL RESPECTED IN THE COMMUNITY    DIDN’T WANT TO HURT HIS PRACTICE ‘/ PLANE</a:t>
            </a: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endParaRPr lang="en-US" sz="1200" b="1" dirty="0">
              <a:solidFill>
                <a:schemeClr val="tx1">
                  <a:alpha val="8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endParaRPr lang="en-US" sz="1200" b="1" dirty="0">
              <a:solidFill>
                <a:schemeClr val="tx1">
                  <a:alpha val="8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endParaRPr lang="en-US" sz="1200" b="1" dirty="0">
              <a:solidFill>
                <a:schemeClr val="tx1">
                  <a:alpha val="8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708D33"/>
              </a:buClr>
              <a:buSzTx/>
              <a:buFontTx/>
              <a:buNone/>
              <a:tabLst/>
              <a:defRPr/>
            </a:pPr>
            <a:endParaRPr lang="en-US" dirty="0">
              <a:solidFill>
                <a:schemeClr val="bg2">
                  <a:lumMod val="50000"/>
                </a:schemeClr>
              </a:solidFill>
              <a:ea typeface="Geneva"/>
              <a:cs typeface="Geneva"/>
            </a:endParaRPr>
          </a:p>
        </p:txBody>
      </p:sp>
      <p:sp>
        <p:nvSpPr>
          <p:cNvPr id="4" name="Slide Number Placeholder 3"/>
          <p:cNvSpPr>
            <a:spLocks noGrp="1"/>
          </p:cNvSpPr>
          <p:nvPr>
            <p:ph type="sldNum" sz="quarter" idx="10"/>
          </p:nvPr>
        </p:nvSpPr>
        <p:spPr/>
        <p:txBody>
          <a:bodyPr/>
          <a:lstStyle/>
          <a:p>
            <a:fld id="{6CC59AC4-E29C-9F4C-A36A-98029198386E}" type="slidenum">
              <a:rPr lang="en-US" smtClean="0"/>
              <a:t>10</a:t>
            </a:fld>
            <a:endParaRPr lang="en-US"/>
          </a:p>
        </p:txBody>
      </p:sp>
    </p:spTree>
    <p:extLst>
      <p:ext uri="{BB962C8B-B14F-4D97-AF65-F5344CB8AC3E}">
        <p14:creationId xmlns:p14="http://schemas.microsoft.com/office/powerpoint/2010/main" val="540136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CULTURAL BELIEFS   </a:t>
            </a:r>
            <a:r>
              <a:rPr lang="en-US" dirty="0"/>
              <a:t>IN SOME COUNTRIES HAVING A MENTAL HEALTH ISSUE  CASTS SHAME ON THE FAMILY SO ITS NOT TO BE TALKED ABOUT </a:t>
            </a:r>
          </a:p>
          <a:p>
            <a:endParaRPr lang="en-US" dirty="0"/>
          </a:p>
          <a:p>
            <a:r>
              <a:rPr lang="en-US" dirty="0"/>
              <a:t>HISTORICALLY SINCE WW2 MEDICAL COMMUNITY LOOKED AT PTS AS A WEAKNESS   MANY OF THESE CULTURAL BELIEFS HAVE DIED A SLOW DEATH THAT’S WHY PSYCHOEDUCATION IS SO NECESSARY</a:t>
            </a:r>
          </a:p>
          <a:p>
            <a:endParaRPr lang="en-US" dirty="0"/>
          </a:p>
          <a:p>
            <a:r>
              <a:rPr lang="en-US" b="1" dirty="0"/>
              <a:t>SECRETS</a:t>
            </a:r>
            <a:r>
              <a:rPr lang="en-US" dirty="0"/>
              <a:t> CAN BE  REVEALED THINGS COME OUT ABOUT THE LOVED ONE WHO DIED THAT ARE DIFFICULT. FAMILY MEMBERS KEEP SILENCT FOR YEARS SOMETIMES.  SURVIVOR CAN BE BLAMED</a:t>
            </a:r>
          </a:p>
        </p:txBody>
      </p:sp>
      <p:sp>
        <p:nvSpPr>
          <p:cNvPr id="4" name="Slide Number Placeholder 3"/>
          <p:cNvSpPr>
            <a:spLocks noGrp="1"/>
          </p:cNvSpPr>
          <p:nvPr>
            <p:ph type="sldNum" sz="quarter" idx="5"/>
          </p:nvPr>
        </p:nvSpPr>
        <p:spPr/>
        <p:txBody>
          <a:bodyPr/>
          <a:lstStyle/>
          <a:p>
            <a:fld id="{EFA7B188-94CF-724A-8920-5B264C022C7C}" type="slidenum">
              <a:rPr lang="en-US" smtClean="0"/>
              <a:t>11</a:t>
            </a:fld>
            <a:endParaRPr lang="en-US"/>
          </a:p>
        </p:txBody>
      </p:sp>
    </p:spTree>
    <p:extLst>
      <p:ext uri="{BB962C8B-B14F-4D97-AF65-F5344CB8AC3E}">
        <p14:creationId xmlns:p14="http://schemas.microsoft.com/office/powerpoint/2010/main" val="142037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CLIP FROM THE MOVIE THE ENGLISH PATIENT. IT WAS ONE OF MY HUSBANDS FAV. I’M ONLY GOING TO PLAY A FEW SECONDS OF THIS AND I WANT TO DRAW YOUR ATTENTION TO RALPH FIENNES THE MAIN CHARACTER. HE WAS TRYING TO RESCUE HIS BELOVED KRISTEN SCOTT THOMAS, BUT HE WAS TOO LATE AND SHE DIED. HERE, WE SEE HIM CARRYING HER DEAD BODY OUT OF THIS CAVE SCREAMING IN MORTAL AGONY. MIKE USED TO SAY THAT IT WOULD BE HIM IF HE LOST ME. BUT IT WAS ME INSTEAD, RUNNING SCREAMING FROM OUR BEDROOM THAT AFTERNOON AFTER FINDING HIM. A SCREAM THAT LEFT ME COMSUMED WITH ALL THE WHY QUESTIONS.</a:t>
            </a:r>
          </a:p>
        </p:txBody>
      </p:sp>
      <p:sp>
        <p:nvSpPr>
          <p:cNvPr id="4" name="Slide Number Placeholder 3"/>
          <p:cNvSpPr>
            <a:spLocks noGrp="1"/>
          </p:cNvSpPr>
          <p:nvPr>
            <p:ph type="sldNum" sz="quarter" idx="5"/>
          </p:nvPr>
        </p:nvSpPr>
        <p:spPr/>
        <p:txBody>
          <a:bodyPr/>
          <a:lstStyle/>
          <a:p>
            <a:fld id="{EFA7B188-94CF-724A-8920-5B264C022C7C}" type="slidenum">
              <a:rPr lang="en-US" smtClean="0"/>
              <a:t>12</a:t>
            </a:fld>
            <a:endParaRPr lang="en-US"/>
          </a:p>
        </p:txBody>
      </p:sp>
    </p:spTree>
    <p:extLst>
      <p:ext uri="{BB962C8B-B14F-4D97-AF65-F5344CB8AC3E}">
        <p14:creationId xmlns:p14="http://schemas.microsoft.com/office/powerpoint/2010/main" val="274584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today we're going to take a look at this 3 letter word and the 3 areas of impact that go along with it, THINGS WE FACE AS WE HELP move clients toward PTG.  </a:t>
            </a:r>
            <a:endParaRPr lang="en-US" dirty="0"/>
          </a:p>
        </p:txBody>
      </p:sp>
      <p:sp>
        <p:nvSpPr>
          <p:cNvPr id="4" name="Slide Number Placeholder 3"/>
          <p:cNvSpPr>
            <a:spLocks noGrp="1"/>
          </p:cNvSpPr>
          <p:nvPr>
            <p:ph type="sldNum" sz="quarter" idx="10"/>
          </p:nvPr>
        </p:nvSpPr>
        <p:spPr/>
        <p:txBody>
          <a:bodyPr/>
          <a:lstStyle/>
          <a:p>
            <a:fld id="{75EB37BD-BCC5-B645-A3BF-250BE3097F7F}" type="slidenum">
              <a:rPr lang="en-US" smtClean="0"/>
              <a:t>13</a:t>
            </a:fld>
            <a:endParaRPr lang="en-US"/>
          </a:p>
        </p:txBody>
      </p:sp>
    </p:spTree>
    <p:extLst>
      <p:ext uri="{BB962C8B-B14F-4D97-AF65-F5344CB8AC3E}">
        <p14:creationId xmlns:p14="http://schemas.microsoft.com/office/powerpoint/2010/main" val="7707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areas of impact vulnerability when we’re assessing for suicide include any traumatic event the person has experienced. Depression left untreated. And an existential shattering of everything the person believes</a:t>
            </a:r>
          </a:p>
          <a:p>
            <a:r>
              <a:rPr lang="en-US" dirty="0"/>
              <a:t>At the heart of all this depression, trauma and existential shattering is LOSS</a:t>
            </a:r>
          </a:p>
        </p:txBody>
      </p:sp>
      <p:sp>
        <p:nvSpPr>
          <p:cNvPr id="4" name="Slide Number Placeholder 3"/>
          <p:cNvSpPr>
            <a:spLocks noGrp="1"/>
          </p:cNvSpPr>
          <p:nvPr>
            <p:ph type="sldNum" sz="quarter" idx="5"/>
          </p:nvPr>
        </p:nvSpPr>
        <p:spPr/>
        <p:txBody>
          <a:bodyPr/>
          <a:lstStyle/>
          <a:p>
            <a:fld id="{6CC59AC4-E29C-9F4C-A36A-98029198386E}" type="slidenum">
              <a:rPr lang="en-US" smtClean="0"/>
              <a:t>14</a:t>
            </a:fld>
            <a:endParaRPr lang="en-US" dirty="0"/>
          </a:p>
        </p:txBody>
      </p:sp>
    </p:spTree>
    <p:extLst>
      <p:ext uri="{BB962C8B-B14F-4D97-AF65-F5344CB8AC3E}">
        <p14:creationId xmlns:p14="http://schemas.microsoft.com/office/powerpoint/2010/main" val="638222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are some of the why questions</a:t>
            </a:r>
          </a:p>
          <a:p>
            <a:r>
              <a:rPr lang="en-US" baseline="0" dirty="0"/>
              <a:t>Why is this happening? The neurobiological AND SOMATIC symptoms of PTS THAT CAN BE SO SCARY. For me: why am I filled with such terror,  why do I curl up in a ball, why can’t I stop the panic? Why can’t I stop the flashbacks.</a:t>
            </a:r>
          </a:p>
          <a:p>
            <a:endParaRPr lang="en-US" baseline="0" dirty="0"/>
          </a:p>
          <a:p>
            <a:r>
              <a:rPr lang="en-US" baseline="0" dirty="0"/>
              <a:t>Why did this happen to ME? The EXESTENTIAL SHATTERING OF EVERYTHING WE BELIEVE IN. </a:t>
            </a:r>
          </a:p>
          <a:p>
            <a:r>
              <a:rPr lang="en-US" baseline="0" dirty="0"/>
              <a:t> I THOUGHT I KNEW THIS PERSON, I thought I could TRUST this person—LEADING TO---WHY WOULD HE DO THIS TO ME? Why would he LEAVE me? feelings of abandonment and betrayal.</a:t>
            </a:r>
          </a:p>
          <a:p>
            <a:r>
              <a:rPr lang="en-US" baseline="0" dirty="0"/>
              <a:t> And for me perhaps the worst, why couldn't </a:t>
            </a:r>
            <a:r>
              <a:rPr lang="en-US" baseline="0" dirty="0" err="1"/>
              <a:t>i</a:t>
            </a:r>
            <a:r>
              <a:rPr lang="en-US" baseline="0" dirty="0"/>
              <a:t> stop it? I was the counselor, and </a:t>
            </a:r>
            <a:r>
              <a:rPr lang="en-US" baseline="0" dirty="0" err="1"/>
              <a:t>i</a:t>
            </a:r>
            <a:r>
              <a:rPr lang="en-US" baseline="0" dirty="0"/>
              <a:t> couldn't save my own husband from taking his life.</a:t>
            </a:r>
          </a:p>
          <a:p>
            <a:r>
              <a:rPr lang="en-US" sz="1200" b="1" kern="1200" dirty="0">
                <a:solidFill>
                  <a:schemeClr val="tx1"/>
                </a:solidFill>
                <a:effectLst/>
                <a:latin typeface="+mn-lt"/>
                <a:ea typeface="+mn-ea"/>
                <a:cs typeface="+mn-cs"/>
              </a:rPr>
              <a:t>All this Fueling the need for answers. ONLY THERE'S NEVER A GOOD ENOUGH ANSWER!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So HOW can we HONOR client’s NEED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 keep asking the why questions and still begin planting the seeds of PTG?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do we start?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75EB37BD-BCC5-B645-A3BF-250BE3097F7F}" type="slidenum">
              <a:rPr lang="en-US" smtClean="0"/>
              <a:t>15</a:t>
            </a:fld>
            <a:endParaRPr lang="en-US"/>
          </a:p>
        </p:txBody>
      </p:sp>
    </p:spTree>
    <p:extLst>
      <p:ext uri="{BB962C8B-B14F-4D97-AF65-F5344CB8AC3E}">
        <p14:creationId xmlns:p14="http://schemas.microsoft.com/office/powerpoint/2010/main" val="179226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normalize--</a:t>
            </a:r>
            <a:r>
              <a:rPr lang="en-US" baseline="0" dirty="0"/>
              <a:t> Whatever their experience is. I take a very strengths-based approach -- </a:t>
            </a:r>
            <a:r>
              <a:rPr lang="en-US" baseline="0" dirty="0" err="1"/>
              <a:t>i'm</a:t>
            </a:r>
            <a:r>
              <a:rPr lang="en-US" baseline="0" dirty="0"/>
              <a:t> always looking for what's right with the client, not what's wrong.</a:t>
            </a:r>
          </a:p>
          <a:p>
            <a:endParaRPr lang="en-US" baseline="0" dirty="0"/>
          </a:p>
          <a:p>
            <a:r>
              <a:rPr lang="en-US" baseline="0" dirty="0"/>
              <a:t> I want to be curious about their STRENGTHS and their POTENTIAL for resiliency and </a:t>
            </a:r>
            <a:r>
              <a:rPr lang="en-US" baseline="0" dirty="0" err="1"/>
              <a:t>i</a:t>
            </a:r>
            <a:r>
              <a:rPr lang="en-US" baseline="0" dirty="0"/>
              <a:t> want to introduce that very early in the process. I want them to FEEL THAT SAFETY WITH ME in the therapeutic relationship as well as from resourced people in their larger community.</a:t>
            </a:r>
            <a:endParaRPr lang="en-US" dirty="0"/>
          </a:p>
        </p:txBody>
      </p:sp>
      <p:sp>
        <p:nvSpPr>
          <p:cNvPr id="4" name="Slide Number Placeholder 3"/>
          <p:cNvSpPr>
            <a:spLocks noGrp="1"/>
          </p:cNvSpPr>
          <p:nvPr>
            <p:ph type="sldNum" sz="quarter" idx="10"/>
          </p:nvPr>
        </p:nvSpPr>
        <p:spPr/>
        <p:txBody>
          <a:bodyPr/>
          <a:lstStyle/>
          <a:p>
            <a:fld id="{75EB37BD-BCC5-B645-A3BF-250BE3097F7F}" type="slidenum">
              <a:rPr lang="en-US" smtClean="0"/>
              <a:t>16</a:t>
            </a:fld>
            <a:endParaRPr lang="en-US" dirty="0"/>
          </a:p>
        </p:txBody>
      </p:sp>
    </p:spTree>
    <p:extLst>
      <p:ext uri="{BB962C8B-B14F-4D97-AF65-F5344CB8AC3E}">
        <p14:creationId xmlns:p14="http://schemas.microsoft.com/office/powerpoint/2010/main" val="335020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FOR SUICIDE loss survivors</a:t>
            </a:r>
          </a:p>
        </p:txBody>
      </p:sp>
      <p:sp>
        <p:nvSpPr>
          <p:cNvPr id="4" name="Slide Number Placeholder 3"/>
          <p:cNvSpPr>
            <a:spLocks noGrp="1"/>
          </p:cNvSpPr>
          <p:nvPr>
            <p:ph type="sldNum" sz="quarter" idx="5"/>
          </p:nvPr>
        </p:nvSpPr>
        <p:spPr/>
        <p:txBody>
          <a:bodyPr/>
          <a:lstStyle/>
          <a:p>
            <a:fld id="{3C430382-B6ED-1A48-9A99-C79580976471}" type="slidenum">
              <a:rPr lang="en-US" smtClean="0"/>
              <a:t>17</a:t>
            </a:fld>
            <a:endParaRPr lang="en-US"/>
          </a:p>
        </p:txBody>
      </p:sp>
    </p:spTree>
    <p:extLst>
      <p:ext uri="{BB962C8B-B14F-4D97-AF65-F5344CB8AC3E}">
        <p14:creationId xmlns:p14="http://schemas.microsoft.com/office/powerpoint/2010/main" val="293820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a:t>
            </a:r>
            <a:r>
              <a:rPr lang="en-US" baseline="0" dirty="0"/>
              <a:t> area #1. Trauma impacts key structures in the brain UNDERLYING emotional regulation. The emotional brain is constantly hijacking the rational mind. Prefrontal cortex goes offline. Amygdala constantly firing.</a:t>
            </a:r>
          </a:p>
          <a:p>
            <a:r>
              <a:rPr lang="en-US" baseline="0" dirty="0"/>
              <a:t>BREAKDOWN of the Thalamus explains WHY TRAUMA ISN"T REMEMBERED AS A CHOHERTNT NARRATIVE with a bg, middle and end-- but as ISOLATED SENSORY IMPRINTS, IMAGES, sounds and physical symptoms accompanied by emotions of terror and helplessness.</a:t>
            </a:r>
          </a:p>
          <a:p>
            <a:r>
              <a:rPr lang="en-US" baseline="0" dirty="0"/>
              <a:t>Hippocampus-encodes memory gets stuck. Time freezes and its as if the TRAUMA IS HAPPENING  is happening over and over in the here and now.  </a:t>
            </a:r>
          </a:p>
          <a:p>
            <a:r>
              <a:rPr lang="en-US" baseline="0" dirty="0"/>
              <a:t>Anterior cingulate works to filter out what's relevant and what's not is on overdrive, and all that seems relevant is stopping the FLASHBACK AND ASWERING THE WHYS</a:t>
            </a:r>
          </a:p>
        </p:txBody>
      </p:sp>
      <p:sp>
        <p:nvSpPr>
          <p:cNvPr id="4" name="Slide Number Placeholder 3"/>
          <p:cNvSpPr>
            <a:spLocks noGrp="1"/>
          </p:cNvSpPr>
          <p:nvPr>
            <p:ph type="sldNum" sz="quarter" idx="10"/>
          </p:nvPr>
        </p:nvSpPr>
        <p:spPr/>
        <p:txBody>
          <a:bodyPr/>
          <a:lstStyle/>
          <a:p>
            <a:fld id="{75EB37BD-BCC5-B645-A3BF-250BE3097F7F}" type="slidenum">
              <a:rPr lang="en-US" smtClean="0"/>
              <a:t>18</a:t>
            </a:fld>
            <a:endParaRPr lang="en-US" dirty="0"/>
          </a:p>
        </p:txBody>
      </p:sp>
    </p:spTree>
    <p:extLst>
      <p:ext uri="{BB962C8B-B14F-4D97-AF65-F5344CB8AC3E}">
        <p14:creationId xmlns:p14="http://schemas.microsoft.com/office/powerpoint/2010/main" val="962790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cs typeface="Times New Roman" panose="02020603050405020304" pitchFamily="18" charset="0"/>
              </a:rPr>
              <a:t>NS develops patterns based on what happens to us. </a:t>
            </a:r>
            <a:r>
              <a:rPr lang="en-US" dirty="0">
                <a:latin typeface="Times New Roman" panose="02020603050405020304" pitchFamily="18" charset="0"/>
                <a:cs typeface="Times New Roman" panose="02020603050405020304" pitchFamily="18" charset="0"/>
              </a:rPr>
              <a:t>All systems in the body can become conditioned to hyper-or hypo arousal</a:t>
            </a:r>
          </a:p>
          <a:p>
            <a:endParaRPr lang="en-US" dirty="0"/>
          </a:p>
          <a:p>
            <a:r>
              <a:rPr lang="en-US" dirty="0"/>
              <a:t>So top down strategies are not sufficient in and of themselves when working with traumatized individuals  best to work with hyperarousal from bottom up using sensorimotor sequencing.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Such implicit only memories continue to </a:t>
            </a:r>
            <a:r>
              <a:rPr lang="en-US" b="1" dirty="0">
                <a:latin typeface="Times New Roman" panose="02020603050405020304" pitchFamily="18" charset="0"/>
                <a:cs typeface="Times New Roman" panose="02020603050405020304" pitchFamily="18" charset="0"/>
              </a:rPr>
              <a:t>shape</a:t>
            </a:r>
            <a:r>
              <a:rPr lang="en-US" dirty="0">
                <a:latin typeface="Times New Roman" panose="02020603050405020304" pitchFamily="18" charset="0"/>
                <a:cs typeface="Times New Roman" panose="02020603050405020304" pitchFamily="18" charset="0"/>
              </a:rPr>
              <a:t> the subjective </a:t>
            </a:r>
            <a:r>
              <a:rPr lang="en-US" b="1" dirty="0">
                <a:latin typeface="Times New Roman" panose="02020603050405020304" pitchFamily="18" charset="0"/>
                <a:cs typeface="Times New Roman" panose="02020603050405020304" pitchFamily="18" charset="0"/>
              </a:rPr>
              <a:t>feeling we have of our here and now realities</a:t>
            </a:r>
            <a:r>
              <a:rPr lang="en-US" dirty="0">
                <a:latin typeface="Times New Roman" panose="02020603050405020304" pitchFamily="18" charset="0"/>
                <a:cs typeface="Times New Roman" panose="02020603050405020304" pitchFamily="18" charset="0"/>
              </a:rPr>
              <a:t>, the sense of who we are in the moment, but this influence is </a:t>
            </a:r>
            <a:r>
              <a:rPr lang="en-US" b="1" dirty="0">
                <a:latin typeface="Times New Roman" panose="02020603050405020304" pitchFamily="18" charset="0"/>
                <a:cs typeface="Times New Roman" panose="02020603050405020304" pitchFamily="18" charset="0"/>
              </a:rPr>
              <a:t>not accessible to our awareness</a:t>
            </a:r>
            <a:r>
              <a:rPr lang="en-US" dirty="0">
                <a:latin typeface="Times New Roman" panose="02020603050405020304" pitchFamily="18" charset="0"/>
                <a:cs typeface="Times New Roman" panose="02020603050405020304" pitchFamily="18" charset="0"/>
              </a:rPr>
              <a:t>. </a:t>
            </a:r>
            <a:r>
              <a:rPr lang="en-US" sz="1050" dirty="0">
                <a:latin typeface="Times New Roman" panose="02020603050405020304" pitchFamily="18" charset="0"/>
                <a:cs typeface="Times New Roman" panose="02020603050405020304" pitchFamily="18" charset="0"/>
              </a:rPr>
              <a:t>Seigel 2010 p 154</a:t>
            </a:r>
          </a:p>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19</a:t>
            </a:fld>
            <a:endParaRPr lang="en-US"/>
          </a:p>
        </p:txBody>
      </p:sp>
    </p:spTree>
    <p:extLst>
      <p:ext uri="{BB962C8B-B14F-4D97-AF65-F5344CB8AC3E}">
        <p14:creationId xmlns:p14="http://schemas.microsoft.com/office/powerpoint/2010/main" val="403114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61000" dirty="0"/>
          </a:p>
        </p:txBody>
      </p:sp>
      <p:sp>
        <p:nvSpPr>
          <p:cNvPr id="4" name="Slide Number Placeholder 3"/>
          <p:cNvSpPr>
            <a:spLocks noGrp="1"/>
          </p:cNvSpPr>
          <p:nvPr>
            <p:ph type="sldNum" sz="quarter" idx="10"/>
          </p:nvPr>
        </p:nvSpPr>
        <p:spPr/>
        <p:txBody>
          <a:bodyPr/>
          <a:lstStyle/>
          <a:p>
            <a:fld id="{2083C6EF-4B27-BB4A-AC0B-5DA1D96C5113}" type="slidenum">
              <a:rPr lang="en-US" smtClean="0"/>
              <a:t>2</a:t>
            </a:fld>
            <a:endParaRPr lang="en-US"/>
          </a:p>
        </p:txBody>
      </p:sp>
    </p:spTree>
    <p:extLst>
      <p:ext uri="{BB962C8B-B14F-4D97-AF65-F5344CB8AC3E}">
        <p14:creationId xmlns:p14="http://schemas.microsoft.com/office/powerpoint/2010/main" val="2983713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20</a:t>
            </a:fld>
            <a:endParaRPr lang="en-US"/>
          </a:p>
        </p:txBody>
      </p:sp>
    </p:spTree>
    <p:extLst>
      <p:ext uri="{BB962C8B-B14F-4D97-AF65-F5344CB8AC3E}">
        <p14:creationId xmlns:p14="http://schemas.microsoft.com/office/powerpoint/2010/main" val="285372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NEW EXPERIENCES      FOCUSED ATTENTION AND REPITION</a:t>
            </a:r>
          </a:p>
        </p:txBody>
      </p:sp>
      <p:sp>
        <p:nvSpPr>
          <p:cNvPr id="4" name="Slide Number Placeholder 3"/>
          <p:cNvSpPr>
            <a:spLocks noGrp="1"/>
          </p:cNvSpPr>
          <p:nvPr>
            <p:ph type="sldNum" sz="quarter" idx="5"/>
          </p:nvPr>
        </p:nvSpPr>
        <p:spPr/>
        <p:txBody>
          <a:bodyPr/>
          <a:lstStyle/>
          <a:p>
            <a:fld id="{EFA7B188-94CF-724A-8920-5B264C022C7C}" type="slidenum">
              <a:rPr lang="en-US" smtClean="0"/>
              <a:t>21</a:t>
            </a:fld>
            <a:endParaRPr lang="en-US"/>
          </a:p>
        </p:txBody>
      </p:sp>
    </p:spTree>
    <p:extLst>
      <p:ext uri="{BB962C8B-B14F-4D97-AF65-F5344CB8AC3E}">
        <p14:creationId xmlns:p14="http://schemas.microsoft.com/office/powerpoint/2010/main" val="4150552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22</a:t>
            </a:fld>
            <a:endParaRPr lang="en-US"/>
          </a:p>
        </p:txBody>
      </p:sp>
    </p:spTree>
    <p:extLst>
      <p:ext uri="{BB962C8B-B14F-4D97-AF65-F5344CB8AC3E}">
        <p14:creationId xmlns:p14="http://schemas.microsoft.com/office/powerpoint/2010/main" val="2492243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(2) episodes of severe and/or prolonged stress can cause significant overactivation and dysregulation of the hypothalamic pituitary adrenal (HPA) axis, resulting in detrimental changes to the brain structure and function </a:t>
            </a:r>
          </a:p>
          <a:p>
            <a:r>
              <a:rPr lang="en-US" sz="1200" b="0" i="0" u="none" strike="noStrike" kern="1200" dirty="0">
                <a:solidFill>
                  <a:schemeClr val="tx1"/>
                </a:solidFill>
                <a:effectLst/>
                <a:latin typeface="+mn-lt"/>
                <a:ea typeface="+mn-ea"/>
                <a:cs typeface="+mn-cs"/>
              </a:rPr>
              <a:t>(2) MA, Mahon PB, McCaul ME, Wand GS (2015) Hypothalamic-pituitary-adrenal axis response to acute psychosocial stress: Effects of biological sex and circulating sex hormones J </a:t>
            </a:r>
            <a:r>
              <a:rPr lang="en-US" sz="1200" b="0" i="1" u="none" strike="noStrike" kern="1200" dirty="0" err="1">
                <a:solidFill>
                  <a:schemeClr val="tx1"/>
                </a:solidFill>
                <a:effectLst/>
                <a:latin typeface="+mn-lt"/>
                <a:ea typeface="+mn-ea"/>
                <a:cs typeface="+mn-cs"/>
              </a:rPr>
              <a:t>Psychneur</a:t>
            </a:r>
            <a:r>
              <a:rPr lang="en-US" sz="1200" b="0" i="0" u="none" strike="noStrike" kern="1200" dirty="0">
                <a:solidFill>
                  <a:schemeClr val="tx1"/>
                </a:solidFill>
                <a:effectLst/>
                <a:latin typeface="+mn-lt"/>
                <a:ea typeface="+mn-ea"/>
                <a:cs typeface="+mn-cs"/>
              </a:rPr>
              <a:t> 24;66:47-55 </a:t>
            </a:r>
          </a:p>
          <a:p>
            <a:r>
              <a:rPr lang="en-US" sz="1200" b="0" i="0" u="none" strike="noStrike" kern="1200" dirty="0">
                <a:solidFill>
                  <a:schemeClr val="tx1"/>
                </a:solidFill>
                <a:effectLst/>
                <a:latin typeface="+mn-lt"/>
                <a:ea typeface="+mn-ea"/>
                <a:cs typeface="+mn-cs"/>
              </a:rPr>
              <a:t>6) White BD, Dean RG, Edwards GL, Martin RJ (1994)Type II corticosteroid receptor stimulation increases NPY gene expression in </a:t>
            </a:r>
            <a:r>
              <a:rPr lang="en-US" sz="1200" b="0" i="0" u="none" strike="noStrike" kern="1200" dirty="0" err="1">
                <a:solidFill>
                  <a:schemeClr val="tx1"/>
                </a:solidFill>
                <a:effectLst/>
                <a:latin typeface="+mn-lt"/>
                <a:ea typeface="+mn-ea"/>
                <a:cs typeface="+mn-cs"/>
              </a:rPr>
              <a:t>basomedial</a:t>
            </a:r>
            <a:r>
              <a:rPr lang="en-US" sz="1200" b="0" i="0" u="none" strike="noStrike" kern="1200" dirty="0">
                <a:solidFill>
                  <a:schemeClr val="tx1"/>
                </a:solidFill>
                <a:effectLst/>
                <a:latin typeface="+mn-lt"/>
                <a:ea typeface="+mn-ea"/>
                <a:cs typeface="+mn-cs"/>
              </a:rPr>
              <a:t> hypothalamus of rats </a:t>
            </a:r>
            <a:r>
              <a:rPr lang="en-US" sz="1200" b="0" i="1" u="none" strike="noStrike" kern="1200" dirty="0">
                <a:solidFill>
                  <a:schemeClr val="tx1"/>
                </a:solidFill>
                <a:effectLst/>
                <a:latin typeface="+mn-lt"/>
                <a:ea typeface="+mn-ea"/>
                <a:cs typeface="+mn-cs"/>
              </a:rPr>
              <a:t>Am J </a:t>
            </a:r>
            <a:r>
              <a:rPr lang="en-US" sz="1200" b="0" i="1" u="none" strike="noStrike" kern="1200" dirty="0" err="1">
                <a:solidFill>
                  <a:schemeClr val="tx1"/>
                </a:solidFill>
                <a:effectLst/>
                <a:latin typeface="+mn-lt"/>
                <a:ea typeface="+mn-ea"/>
                <a:cs typeface="+mn-cs"/>
              </a:rPr>
              <a:t>Physiol</a:t>
            </a:r>
            <a:r>
              <a:rPr lang="en-US" sz="1200" b="0" i="0" u="none" strike="noStrike" kern="1200" dirty="0">
                <a:solidFill>
                  <a:schemeClr val="tx1"/>
                </a:solidFill>
                <a:effectLst/>
                <a:latin typeface="+mn-lt"/>
                <a:ea typeface="+mn-ea"/>
                <a:cs typeface="+mn-cs"/>
              </a:rPr>
              <a:t> 266:R1523-R1529</a:t>
            </a:r>
          </a:p>
          <a:p>
            <a:br>
              <a:rPr lang="en-US" dirty="0"/>
            </a:br>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23</a:t>
            </a:fld>
            <a:endParaRPr lang="en-US"/>
          </a:p>
        </p:txBody>
      </p:sp>
    </p:spTree>
    <p:extLst>
      <p:ext uri="{BB962C8B-B14F-4D97-AF65-F5344CB8AC3E}">
        <p14:creationId xmlns:p14="http://schemas.microsoft.com/office/powerpoint/2010/main" val="887883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work is about calming the overactive brain. </a:t>
            </a:r>
          </a:p>
          <a:p>
            <a:r>
              <a:rPr lang="en-US" sz="1200" kern="1200" dirty="0">
                <a:solidFill>
                  <a:schemeClr val="tx1"/>
                </a:solidFill>
                <a:effectLst/>
                <a:latin typeface="+mn-lt"/>
                <a:ea typeface="+mn-ea"/>
                <a:cs typeface="+mn-cs"/>
              </a:rPr>
              <a:t>I’M GOING TO HELP BUILD A safety net. BY TEACHING THEM  mindfulness techniques, containment, affect regulation, how to self soothe, breathing, grounding techniques, and I’m going to connect them to outside resources--- and then we go to the trauma.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IMPORTANT TO NOTE: </a:t>
            </a:r>
            <a:r>
              <a:rPr lang="en-US" sz="1200" kern="1200" dirty="0">
                <a:solidFill>
                  <a:schemeClr val="tx1"/>
                </a:solidFill>
                <a:effectLst/>
                <a:latin typeface="+mn-lt"/>
                <a:ea typeface="+mn-ea"/>
                <a:cs typeface="+mn-cs"/>
              </a:rPr>
              <a:t>Trauma survivors are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coming to us FRIST</a:t>
            </a:r>
            <a:r>
              <a:rPr lang="en-US" sz="1200" kern="1200" baseline="0" dirty="0">
                <a:solidFill>
                  <a:schemeClr val="tx1"/>
                </a:solidFill>
                <a:effectLst/>
                <a:latin typeface="+mn-lt"/>
                <a:ea typeface="+mn-ea"/>
                <a:cs typeface="+mn-cs"/>
              </a:rPr>
              <a:t> AND FOREMOST TO THINK ABOUT PTG, THEY'RE COMING FOR US TO HELP </a:t>
            </a:r>
            <a:r>
              <a:rPr lang="en-US" sz="1200" kern="1200" dirty="0">
                <a:solidFill>
                  <a:schemeClr val="tx1"/>
                </a:solidFill>
                <a:effectLst/>
                <a:latin typeface="+mn-lt"/>
                <a:ea typeface="+mn-ea"/>
                <a:cs typeface="+mn-cs"/>
              </a:rPr>
              <a:t>them relieve their misery. THEY DON”T  want to explore new </a:t>
            </a:r>
            <a:r>
              <a:rPr lang="en-US" sz="1200" b="1" kern="1200" dirty="0">
                <a:solidFill>
                  <a:schemeClr val="tx1"/>
                </a:solidFill>
                <a:effectLst/>
                <a:latin typeface="+mn-lt"/>
                <a:ea typeface="+mn-ea"/>
                <a:cs typeface="+mn-cs"/>
              </a:rPr>
              <a:t>possibilities, and yet we can’t help them change, unless the mind can actively begin to explore new possibilities. </a:t>
            </a:r>
          </a:p>
          <a:p>
            <a:endParaRPr lang="en-US" dirty="0"/>
          </a:p>
        </p:txBody>
      </p:sp>
      <p:sp>
        <p:nvSpPr>
          <p:cNvPr id="4" name="Slide Number Placeholder 3"/>
          <p:cNvSpPr>
            <a:spLocks noGrp="1"/>
          </p:cNvSpPr>
          <p:nvPr>
            <p:ph type="sldNum" sz="quarter" idx="5"/>
          </p:nvPr>
        </p:nvSpPr>
        <p:spPr/>
        <p:txBody>
          <a:bodyPr/>
          <a:lstStyle/>
          <a:p>
            <a:fld id="{F8618BBC-3BFC-F043-88E4-C7502AE4A5F8}" type="slidenum">
              <a:rPr lang="en-US" smtClean="0"/>
              <a:t>24</a:t>
            </a:fld>
            <a:endParaRPr lang="en-US"/>
          </a:p>
        </p:txBody>
      </p:sp>
    </p:spTree>
    <p:extLst>
      <p:ext uri="{BB962C8B-B14F-4D97-AF65-F5344CB8AC3E}">
        <p14:creationId xmlns:p14="http://schemas.microsoft.com/office/powerpoint/2010/main" val="3040792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think what we have to do first is understand the </a:t>
            </a:r>
            <a:r>
              <a:rPr lang="en-US" sz="1200" b="1" kern="1200" dirty="0">
                <a:solidFill>
                  <a:schemeClr val="tx1"/>
                </a:solidFill>
                <a:effectLst/>
                <a:latin typeface="+mn-lt"/>
                <a:ea typeface="+mn-ea"/>
                <a:cs typeface="+mn-cs"/>
              </a:rPr>
              <a:t>meaning</a:t>
            </a:r>
            <a:r>
              <a:rPr lang="en-US" sz="1200" kern="1200" dirty="0">
                <a:solidFill>
                  <a:schemeClr val="tx1"/>
                </a:solidFill>
                <a:effectLst/>
                <a:latin typeface="+mn-lt"/>
                <a:ea typeface="+mn-ea"/>
                <a:cs typeface="+mn-cs"/>
              </a:rPr>
              <a:t> they have attached to the suicide. That’s where I want to go b/c they’re living their lives from that meaning. I want to know -- What do they believe about self, God and the world around them—now.</a:t>
            </a:r>
          </a:p>
          <a:p>
            <a:r>
              <a:rPr lang="en-US" sz="1200" kern="1200" dirty="0">
                <a:solidFill>
                  <a:schemeClr val="tx1"/>
                </a:solidFill>
                <a:effectLst/>
                <a:latin typeface="+mn-lt"/>
                <a:ea typeface="+mn-ea"/>
                <a:cs typeface="+mn-cs"/>
              </a:rPr>
              <a:t> See</a:t>
            </a:r>
            <a:r>
              <a:rPr lang="en-US" sz="1200" b="1" kern="1200" dirty="0">
                <a:solidFill>
                  <a:schemeClr val="tx1"/>
                </a:solidFill>
                <a:effectLst/>
                <a:latin typeface="+mn-lt"/>
                <a:ea typeface="+mn-ea"/>
                <a:cs typeface="+mn-cs"/>
              </a:rPr>
              <a:t>, everything they thought they</a:t>
            </a:r>
            <a:r>
              <a:rPr lang="en-US" sz="1200" b="1" kern="1200" baseline="0" dirty="0">
                <a:solidFill>
                  <a:schemeClr val="tx1"/>
                </a:solidFill>
                <a:effectLst/>
                <a:latin typeface="+mn-lt"/>
                <a:ea typeface="+mn-ea"/>
                <a:cs typeface="+mn-cs"/>
              </a:rPr>
              <a:t> HAD FIGURED OUT</a:t>
            </a:r>
            <a:r>
              <a:rPr lang="en-US" sz="1200" b="1" kern="1200" dirty="0">
                <a:solidFill>
                  <a:schemeClr val="tx1"/>
                </a:solidFill>
                <a:effectLst/>
                <a:latin typeface="+mn-lt"/>
                <a:ea typeface="+mn-ea"/>
                <a:cs typeface="+mn-cs"/>
              </a:rPr>
              <a:t>  -- all those EXPLANATORY STYLES that we all have about life,</a:t>
            </a:r>
            <a:r>
              <a:rPr lang="en-US" sz="1200" kern="1200" dirty="0">
                <a:solidFill>
                  <a:schemeClr val="tx1"/>
                </a:solidFill>
                <a:effectLst/>
                <a:latin typeface="+mn-lt"/>
                <a:ea typeface="+mn-ea"/>
                <a:cs typeface="+mn-cs"/>
              </a:rPr>
              <a:t> they aren’t going to work after</a:t>
            </a:r>
            <a:r>
              <a:rPr lang="en-US" sz="1200" kern="1200" baseline="0" dirty="0">
                <a:solidFill>
                  <a:schemeClr val="tx1"/>
                </a:solidFill>
                <a:effectLst/>
                <a:latin typeface="+mn-lt"/>
                <a:ea typeface="+mn-ea"/>
                <a:cs typeface="+mn-cs"/>
              </a:rPr>
              <a:t> the suicide, or death…….B/C a </a:t>
            </a:r>
            <a:r>
              <a:rPr lang="en-US" sz="1200" kern="1200" dirty="0">
                <a:solidFill>
                  <a:schemeClr val="tx1"/>
                </a:solidFill>
                <a:effectLst/>
                <a:latin typeface="+mn-lt"/>
                <a:ea typeface="+mn-ea"/>
                <a:cs typeface="+mn-cs"/>
              </a:rPr>
              <a:t> Bomb has gone off in their life and everything they believe has come into question, so they’re going to be struggling with their beliefs.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 THEY NEED? TO EXPEREINCE A DIFFERENT REALITY, apart from the hell they’re living. </a:t>
            </a:r>
            <a:r>
              <a:rPr lang="en-US" sz="1200" b="1" kern="1200" dirty="0">
                <a:solidFill>
                  <a:schemeClr val="tx1"/>
                </a:solidFill>
                <a:effectLst/>
                <a:latin typeface="+mn-lt"/>
                <a:ea typeface="+mn-ea"/>
                <a:cs typeface="+mn-cs"/>
              </a:rPr>
              <a:t>How do we help make that happen?</a:t>
            </a:r>
            <a:r>
              <a:rPr lang="en-US" sz="1200" kern="1200" dirty="0">
                <a:solidFill>
                  <a:schemeClr val="tx1"/>
                </a:solidFill>
                <a:effectLst/>
                <a:latin typeface="+mn-lt"/>
                <a:ea typeface="+mn-ea"/>
                <a:cs typeface="+mn-cs"/>
              </a:rPr>
              <a:t> By encouraging them to RISK. They need more than an intellectual knowing that life can be different, they need an experiential knowing. See, because What do we know about new experiences? They rewire neuronetworks! CREATE NEW THOUGHT PATTERNS. They BRING new PERSPECTIVES. </a:t>
            </a:r>
            <a:r>
              <a:rPr lang="en-US" sz="1200" b="1" kern="1200" dirty="0">
                <a:solidFill>
                  <a:schemeClr val="tx1"/>
                </a:solidFill>
                <a:effectLst/>
                <a:latin typeface="+mn-lt"/>
                <a:ea typeface="+mn-ea"/>
                <a:cs typeface="+mn-cs"/>
              </a:rPr>
              <a:t>They foster PT GROWTH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see, </a:t>
            </a:r>
            <a:r>
              <a:rPr lang="en-US" sz="1200" b="1" kern="1200" dirty="0">
                <a:solidFill>
                  <a:schemeClr val="tx1"/>
                </a:solidFill>
                <a:effectLst/>
                <a:latin typeface="+mn-lt"/>
                <a:ea typeface="+mn-ea"/>
                <a:cs typeface="+mn-cs"/>
              </a:rPr>
              <a:t>The REALITY</a:t>
            </a:r>
            <a:r>
              <a:rPr lang="en-US" sz="1200" b="1" kern="1200" baseline="0" dirty="0">
                <a:solidFill>
                  <a:schemeClr val="tx1"/>
                </a:solidFill>
                <a:effectLst/>
                <a:latin typeface="+mn-lt"/>
                <a:ea typeface="+mn-ea"/>
                <a:cs typeface="+mn-cs"/>
              </a:rPr>
              <a:t> YOUR CLIENTS ARE IN IS ONLY A SMALL WAY OF LOOKING AT REALITY</a:t>
            </a:r>
            <a:r>
              <a:rPr lang="en-US" sz="1200" b="1" kern="1200" dirty="0">
                <a:solidFill>
                  <a:schemeClr val="tx1"/>
                </a:solidFill>
                <a:effectLst/>
                <a:latin typeface="+mn-lt"/>
                <a:ea typeface="+mn-ea"/>
                <a:cs typeface="+mn-cs"/>
              </a:rPr>
              <a:t>, they don't see that now, BUT</a:t>
            </a:r>
            <a:r>
              <a:rPr lang="en-US" sz="1200" b="1" kern="1200" baseline="0" dirty="0">
                <a:solidFill>
                  <a:schemeClr val="tx1"/>
                </a:solidFill>
                <a:effectLst/>
                <a:latin typeface="+mn-lt"/>
                <a:ea typeface="+mn-ea"/>
                <a:cs typeface="+mn-cs"/>
              </a:rPr>
              <a:t> THEY ARE CAPABLE OF EXPERIENCING A DIFFERENT REALITY. </a:t>
            </a:r>
            <a:r>
              <a:rPr lang="en-US" sz="1200" b="1" kern="1200" dirty="0">
                <a:solidFill>
                  <a:schemeClr val="tx1"/>
                </a:solidFill>
                <a:effectLst/>
                <a:latin typeface="+mn-lt"/>
                <a:ea typeface="+mn-ea"/>
                <a:cs typeface="+mn-cs"/>
              </a:rPr>
              <a:t> It just takes time and It will look</a:t>
            </a:r>
            <a:r>
              <a:rPr lang="en-US" sz="1200" kern="1200" dirty="0">
                <a:solidFill>
                  <a:schemeClr val="tx1"/>
                </a:solidFill>
                <a:effectLst/>
                <a:latin typeface="+mn-lt"/>
                <a:ea typeface="+mn-ea"/>
                <a:cs typeface="+mn-cs"/>
              </a:rPr>
              <a:t> different in each person’s life  for me, in the early stages, just seeing my kids and grandkids was</a:t>
            </a:r>
            <a:r>
              <a:rPr lang="en-US" sz="1200" kern="1200" baseline="0" dirty="0">
                <a:solidFill>
                  <a:schemeClr val="tx1"/>
                </a:solidFill>
                <a:effectLst/>
                <a:latin typeface="+mn-lt"/>
                <a:ea typeface="+mn-ea"/>
                <a:cs typeface="+mn-cs"/>
              </a:rPr>
              <a:t> a lifeline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EB37BD-BCC5-B645-A3BF-250BE3097F7F}" type="slidenum">
              <a:rPr lang="en-US" smtClean="0"/>
              <a:t>25</a:t>
            </a:fld>
            <a:endParaRPr lang="en-US" dirty="0"/>
          </a:p>
        </p:txBody>
      </p:sp>
    </p:spTree>
    <p:extLst>
      <p:ext uri="{BB962C8B-B14F-4D97-AF65-F5344CB8AC3E}">
        <p14:creationId xmlns:p14="http://schemas.microsoft.com/office/powerpoint/2010/main" val="143538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Immediately after the death, all the meaning you have built up over time will be torn down. </a:t>
            </a:r>
            <a:r>
              <a:rPr lang="en-US" sz="1200" kern="1200" dirty="0">
                <a:solidFill>
                  <a:schemeClr val="tx1"/>
                </a:solidFill>
                <a:effectLst/>
                <a:latin typeface="+mn-lt"/>
                <a:ea typeface="+mn-ea"/>
                <a:cs typeface="+mn-cs"/>
              </a:rPr>
              <a:t>Psychologically, this entails reconstructing clients understanding of the loss in a way that reaffirms challenged core beliefs about the self God and the world, such as through developing familiar religious explanations for the loss, assignment of responsibility,)  or the making of comparisons. (Park and Folkman 1997</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I HAD A VERY STRONG FAITH when MIKE DIED. I TAKE A SPIRITUAL WORLDVIEW AND THAT GIVES MY WORLD MEANING AND PURPOSE AND  IF I INTEGRATE THE LOSS INTO MY PREVIOUSLY HELD ASSUMPTIONS  I’M ASSIMILATING IT.</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BUT IF I SAID, I DON’T BELIEVE ALL THOSE THINGS  I BELIEVED B/F ANYMORE B/C THIS HORRIBLE THING HAPPENED. I’D BE ACCOMODATING IT. RESTRUCTING MY WORLDVIEW BASED ON THE BAD THING THAT HAPPENED THAT I COULD NO LONGER EXPLAIN BY MY PREVIOUS WORLDVIEW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Accommodating the loss means that instead of thinking about the loss differently, you will come to think differently about the world. The death of your loved one has significantly changed how you see things.</a:t>
            </a:r>
          </a:p>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26</a:t>
            </a:fld>
            <a:endParaRPr lang="en-US"/>
          </a:p>
        </p:txBody>
      </p:sp>
    </p:spTree>
    <p:extLst>
      <p:ext uri="{BB962C8B-B14F-4D97-AF65-F5344CB8AC3E}">
        <p14:creationId xmlns:p14="http://schemas.microsoft.com/office/powerpoint/2010/main" val="1889300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SECRETS</a:t>
            </a:r>
          </a:p>
          <a:p>
            <a:r>
              <a:rPr lang="en-US" dirty="0"/>
              <a:t> </a:t>
            </a:r>
            <a:r>
              <a:rPr lang="en-US" sz="1200" kern="1200" dirty="0">
                <a:solidFill>
                  <a:schemeClr val="tx1"/>
                </a:solidFill>
                <a:effectLst/>
                <a:latin typeface="+mn-lt"/>
                <a:ea typeface="+mn-ea"/>
                <a:cs typeface="+mn-cs"/>
              </a:rPr>
              <a:t>losses which are extremely traumatic or unpredictable may create more problems for bereaved individuals as these losses do not make sense (Gillies &amp; </a:t>
            </a:r>
            <a:r>
              <a:rPr lang="en-US" sz="1200" kern="1200" dirty="0" err="1">
                <a:solidFill>
                  <a:schemeClr val="tx1"/>
                </a:solidFill>
                <a:effectLst/>
                <a:latin typeface="+mn-lt"/>
                <a:ea typeface="+mn-ea"/>
                <a:cs typeface="+mn-cs"/>
              </a:rPr>
              <a:t>Neimeyer</a:t>
            </a:r>
            <a:r>
              <a:rPr lang="en-US" sz="1200" kern="1200" dirty="0">
                <a:solidFill>
                  <a:schemeClr val="tx1"/>
                </a:solidFill>
                <a:effectLst/>
                <a:latin typeface="+mn-lt"/>
                <a:ea typeface="+mn-ea"/>
                <a:cs typeface="+mn-cs"/>
              </a:rPr>
              <a:t>, 2006). </a:t>
            </a:r>
            <a:endParaRPr lang="en-US" dirty="0"/>
          </a:p>
          <a:p>
            <a:r>
              <a:rPr lang="en-US" sz="1200" b="1" kern="1200" dirty="0">
                <a:solidFill>
                  <a:schemeClr val="tx1"/>
                </a:solidFill>
                <a:effectLst/>
                <a:latin typeface="+mn-lt"/>
                <a:ea typeface="+mn-ea"/>
                <a:cs typeface="+mn-cs"/>
              </a:rPr>
              <a:t>AND WHO YOU ARE GOING INTO THE LOSS WILL HELP DETERMINE YOUR LEVEL OF RESILIENCY AND HOW YOU HANDLE 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C430382-B6ED-1A48-9A99-C79580976471}" type="slidenum">
              <a:rPr lang="en-US" smtClean="0"/>
              <a:t>27</a:t>
            </a:fld>
            <a:endParaRPr lang="en-US"/>
          </a:p>
        </p:txBody>
      </p:sp>
    </p:spTree>
    <p:extLst>
      <p:ext uri="{BB962C8B-B14F-4D97-AF65-F5344CB8AC3E}">
        <p14:creationId xmlns:p14="http://schemas.microsoft.com/office/powerpoint/2010/main" val="2747084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 WE TRY AND FIT OUR LOSSES INTO THE ALREADY ESTABLISHED BELIEFS WE’VE HELD PERHAPS FROM CHLDHOOD    DON’T TALK ABOUT IT    REPLACE THE LOSS.   DON’T ACT SAD.  DON’T LET OTHERS SEE YOU CRY OR SEE WEAKNESS</a:t>
            </a:r>
          </a:p>
          <a:p>
            <a:r>
              <a:rPr lang="en-US" dirty="0"/>
              <a:t>WHAT MYTHS HAS THE CLIENT BOUGHT INTO ABOUT HOW TO HANDLE GRIEF AND LOSS? </a:t>
            </a:r>
          </a:p>
          <a:p>
            <a:endParaRPr lang="en-US" dirty="0"/>
          </a:p>
          <a:p>
            <a:r>
              <a:rPr lang="en-US" dirty="0"/>
              <a:t>DO THESE MYTHS FOSTER RESILIECY OR DO THEY KEEP THE CLIENT STUCK?</a:t>
            </a:r>
          </a:p>
          <a:p>
            <a:endParaRPr lang="en-US" dirty="0"/>
          </a:p>
          <a:p>
            <a:r>
              <a:rPr lang="en-US" b="1" dirty="0"/>
              <a:t>SEE BC WHO YOU ARE GOING INTO THE GRIEF WILL SHAPE HOW AND WHAT YOUR EXPERIENCE IS      </a:t>
            </a:r>
            <a:r>
              <a:rPr lang="en-US" dirty="0"/>
              <a:t>THINGS LIKE FAITH, SUPPORT SYSTEMS SELF CARE HABITS, PHYSICAL HEALTH AND MOST IMP  ATTACHMENT STYLE   THE LEADING PREDICTOR OF COMPLICATED GRIEF OUTCOME IS AN INSECURE ATTACHMENT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C6EF-4B27-BB4A-AC0B-5DA1D96C5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47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time, we</a:t>
            </a:r>
            <a:r>
              <a:rPr lang="en-US" baseline="0" dirty="0"/>
              <a:t>'ll see a shift. We can move from the WHY to the What questions. WHY questions keep clients stuck. They have no options. What questions are full of possibility. SO IN TIME LET'S ASK: AND THIS IS TOUGH. IS THERE IS ANYTHING GOOD THAT CAN COME FROM THIS LOSS NOW?  Give example  </a:t>
            </a:r>
          </a:p>
          <a:p>
            <a:endParaRPr lang="en-US" baseline="0" dirty="0"/>
          </a:p>
          <a:p>
            <a:r>
              <a:rPr lang="en-US" baseline="0" dirty="0"/>
              <a:t>ACCORDING TO ROBERT NEIMEYER, THE GOAL OF MEANING RECONSTRUCTION IS NOT TO FIND THE SILVER LINING. THE GOAL  IS THAT CLIENTS CAN GET TO A MORE PEACEFUL PLACE IN THEIR GRIEF WHERE THEY CAN  MOVE FROM  ASKING THE WHY QUESTIONS AND SAY </a:t>
            </a:r>
          </a:p>
          <a:p>
            <a:r>
              <a:rPr lang="en-US" baseline="0" dirty="0"/>
              <a:t> EVEN IF THERE IS NO MEANING AND IT WILL NEVER MAKE SENSE,  I CAN LIVE, I CAN GO ON? AS MUCH AS I’D LIKE TO KNOW  I AM WILLIMNG TO LIVE WOUT IT/  </a:t>
            </a:r>
          </a:p>
          <a:p>
            <a:r>
              <a:rPr lang="en-US" baseline="0" dirty="0"/>
              <a:t>what would give you a sense of purpose? </a:t>
            </a:r>
          </a:p>
          <a:p>
            <a:r>
              <a:rPr lang="en-US" baseline="0" dirty="0"/>
              <a:t>**What was the hardest thing you faced </a:t>
            </a:r>
            <a:r>
              <a:rPr lang="en-US" baseline="0" dirty="0" err="1"/>
              <a:t>b/f</a:t>
            </a:r>
            <a:r>
              <a:rPr lang="en-US" baseline="0" dirty="0"/>
              <a:t> this happened and what did you do to get through it?</a:t>
            </a:r>
          </a:p>
          <a:p>
            <a:r>
              <a:rPr lang="en-US" baseline="0" dirty="0"/>
              <a:t>PULL THOSE STRENGTHS INTO THE HERE AND NOW!</a:t>
            </a:r>
          </a:p>
          <a:p>
            <a:r>
              <a:rPr lang="en-US" b="1" baseline="0" dirty="0"/>
              <a:t>IF THEY CAN"T SEE IT- HOLD OUT HOPE FOR THEM</a:t>
            </a:r>
            <a:endParaRPr lang="en-US" b="1" dirty="0"/>
          </a:p>
        </p:txBody>
      </p:sp>
      <p:sp>
        <p:nvSpPr>
          <p:cNvPr id="4" name="Slide Number Placeholder 3"/>
          <p:cNvSpPr>
            <a:spLocks noGrp="1"/>
          </p:cNvSpPr>
          <p:nvPr>
            <p:ph type="sldNum" sz="quarter" idx="10"/>
          </p:nvPr>
        </p:nvSpPr>
        <p:spPr/>
        <p:txBody>
          <a:bodyPr/>
          <a:lstStyle/>
          <a:p>
            <a:fld id="{75EB37BD-BCC5-B645-A3BF-250BE3097F7F}" type="slidenum">
              <a:rPr lang="en-US" smtClean="0"/>
              <a:t>29</a:t>
            </a:fld>
            <a:endParaRPr lang="en-US"/>
          </a:p>
        </p:txBody>
      </p:sp>
    </p:spTree>
    <p:extLst>
      <p:ext uri="{BB962C8B-B14F-4D97-AF65-F5344CB8AC3E}">
        <p14:creationId xmlns:p14="http://schemas.microsoft.com/office/powerpoint/2010/main" val="166974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 WANTED to  START TODAY BY  PLAYING A CLIP. I LIKE USING CLIPS B/C WE RESONATE WITH STORY.  THIS  CLIP WILL GIVE US A WINDOW INTO THE soul of SOMEONE WHO ATTEMPTED TO TAKE THEIR OWN LIFE AND LIVED.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you watch this, listen closely b/c Terry is going to give us some clues about what we need to do to help SUICIDE LOSS SURVIVORS, OR LOSS SURVIVORS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watch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I HOPE TO LEAVE YOU with is this: A DEEPER AWARENESS of how LOSS has affected your clients, the POWER OF STORY, and the CONCEPT OF ALONGSIDE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catalyst for Terry wanting to take her life was….. losing her husband   LOSS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I wrote my first book, Shattered, I wanted to talk about LOSS.  B/C WHAT I NOTICED as I SAT with clients through the years, was that It DIDN’T SEEM to matter what their presenting problem was</a:t>
            </a:r>
            <a:r>
              <a:rPr lang="en-US" b="1" baseline="0" dirty="0"/>
              <a:t>, loss was always a SIGNIFICANT PIECE that was woven into their narratives and many of them didn’t even realize what they’d experienced was </a:t>
            </a:r>
            <a:r>
              <a:rPr lang="en-US" b="1" baseline="0" noProof="0" dirty="0"/>
              <a:t>loss--- much less put words to THE PAIN</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noProof="0" dirty="0"/>
              <a:t>.SO I’m ALWAYS LOOKING FOR LOSSES AND THEIR IMPACT and trying to help folks CONNECT the dots. SUICIDAL CLIENTS MAY HAVE PATHOLOGY, BUT I GUARANTEE YOU THEY’VE HAD LOSS AND THAT LOSS IS A BIG PART OF WHAT’S TEARING AT THEIR SOUL AND DRIVING THEM TO SUICIDE</a:t>
            </a: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As we saw in the clip, </a:t>
            </a:r>
            <a:r>
              <a:rPr lang="en-US" baseline="0" dirty="0"/>
              <a:t>loss can be concrete, like death, but it can also be abstract, including things like shattered dreams and unmet expectations, loss of security, LOSS OF BELONGING</a:t>
            </a:r>
            <a:r>
              <a:rPr lang="en-US" b="1" baseline="0" dirty="0"/>
              <a:t>. When we’re not PAYING ATTENTION to the signs, things can turn deadly as they did for this woman.  DEPENDING ON THE GRAVITY OF THE DANGER, we do what TERRY said-- We try to keep the client alive.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  Next, ITS ALLOWING THE CLIENT TO TELL THE STORY, FOR AS LONG AS IT’S NECESARAY. THAT’S THE MEANING MAKING RECONSTRUCTION--PIECE- THIS IS CRITITCAL FOR SUICIDE  LOSS SURVIVORS.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AND FINALLY,  the OTHER KEY PIECE --what I call Alongside.</a:t>
            </a:r>
            <a:r>
              <a:rPr lang="en-US" baseline="0" dirty="0"/>
              <a:t> Being PRESENT</a:t>
            </a:r>
            <a:r>
              <a:rPr lang="en-US" b="1" baseline="0" dirty="0"/>
              <a:t>, PATIENT</a:t>
            </a:r>
            <a:r>
              <a:rPr lang="en-US" baseline="0" dirty="0"/>
              <a:t>, and PLANTING SEEDS FOR GROWTH.. WALKING ALONGSIDE of folks FOR THE LONG HAUL.</a:t>
            </a:r>
            <a:r>
              <a:rPr lang="en-US" b="1" baseline="0" dirty="0"/>
              <a:t> I believe is </a:t>
            </a:r>
            <a:r>
              <a:rPr lang="en-US" baseline="0" dirty="0"/>
              <a:t>THIS IS the </a:t>
            </a:r>
            <a:r>
              <a:rPr lang="en-US" b="1" baseline="0" dirty="0"/>
              <a:t>single most important </a:t>
            </a:r>
            <a:r>
              <a:rPr lang="en-US" baseline="0" dirty="0"/>
              <a:t>piece of healing both as a clinician and a survivor of suicide.  </a:t>
            </a:r>
          </a:p>
          <a:p>
            <a:r>
              <a:rPr lang="en-US" b="1" baseline="0" dirty="0"/>
              <a:t>RESEARCH</a:t>
            </a:r>
            <a:r>
              <a:rPr lang="en-US" baseline="0" dirty="0"/>
              <a:t> bears this out. </a:t>
            </a:r>
          </a:p>
          <a:p>
            <a:r>
              <a:rPr lang="en-US" b="1" baseline="0" dirty="0"/>
              <a:t>ATTACHMENT</a:t>
            </a:r>
            <a:r>
              <a:rPr lang="en-US" baseline="0" dirty="0"/>
              <a:t> theory bears this out</a:t>
            </a:r>
            <a:r>
              <a:rPr lang="en-US" b="1" baseline="0" dirty="0"/>
              <a:t>. </a:t>
            </a:r>
          </a:p>
          <a:p>
            <a:r>
              <a:rPr lang="en-US" b="1" baseline="0" dirty="0"/>
              <a:t>AND AS WE MOVE through this, I hope to give you A SNAPSHOT of WHY this is SO IMPORTANT</a:t>
            </a:r>
          </a:p>
          <a:p>
            <a:r>
              <a:rPr lang="en-US" baseline="0" dirty="0"/>
              <a:t>So where do we start? How do we help someone like Terry deal with ALL THIS? We invite her to tell her story. And in our work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I’m teaching her to be a NOTICER –Body soul and spirit.  If I was working with Terry, </a:t>
            </a:r>
            <a:endParaRPr lang="en-US" b="1" baseline="0" dirty="0"/>
          </a:p>
          <a:p>
            <a:endParaRPr lang="en-US" dirty="0"/>
          </a:p>
        </p:txBody>
      </p:sp>
      <p:sp>
        <p:nvSpPr>
          <p:cNvPr id="4" name="Slide Number Placeholder 3"/>
          <p:cNvSpPr>
            <a:spLocks noGrp="1"/>
          </p:cNvSpPr>
          <p:nvPr>
            <p:ph type="sldNum" sz="quarter" idx="5"/>
          </p:nvPr>
        </p:nvSpPr>
        <p:spPr/>
        <p:txBody>
          <a:bodyPr/>
          <a:lstStyle/>
          <a:p>
            <a:fld id="{6CC59AC4-E29C-9F4C-A36A-98029198386E}" type="slidenum">
              <a:rPr lang="en-US" smtClean="0"/>
              <a:t>3</a:t>
            </a:fld>
            <a:endParaRPr lang="en-US" dirty="0"/>
          </a:p>
        </p:txBody>
      </p:sp>
    </p:spTree>
    <p:extLst>
      <p:ext uri="{BB962C8B-B14F-4D97-AF65-F5344CB8AC3E}">
        <p14:creationId xmlns:p14="http://schemas.microsoft.com/office/powerpoint/2010/main" val="4226264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ME TO WHAT I BELIEVE IS THE GREATEST KEY TO HEALING. How we practically HELP PEOPLE GET BETTER---  WE WALK ALONGSIDE. Our clients need people who will be present--emotionally</a:t>
            </a:r>
            <a:r>
              <a:rPr lang="en-US" baseline="0" dirty="0"/>
              <a:t> attuned and available, patient and not judge, all the while planting seeds of PTG..</a:t>
            </a:r>
          </a:p>
          <a:p>
            <a:r>
              <a:rPr lang="en-US" sz="1200" kern="1200" dirty="0">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want to give you a snapshot of what this looks like. A friend of mine who is a therapist actually met with my family and friends and showed them things to do to help me. SO IF YOU CAN DO THIS WORK WITH RESOURCED PEOPLE, IT WILL BE INVALUABLE TO YOUR CLIENTS.</a:t>
            </a:r>
          </a:p>
          <a:p>
            <a:endParaRPr lang="en-US" sz="1200" kern="1200" baseline="0" dirty="0">
              <a:solidFill>
                <a:schemeClr val="tx1"/>
              </a:solidFill>
              <a:effectLst/>
              <a:latin typeface="+mn-lt"/>
              <a:ea typeface="+mn-ea"/>
              <a:cs typeface="+mn-cs"/>
            </a:endParaRPr>
          </a:p>
          <a:p>
            <a:r>
              <a:rPr lang="en-US" baseline="0" dirty="0"/>
              <a:t>….</a:t>
            </a:r>
          </a:p>
          <a:p>
            <a:endParaRPr lang="en-US" dirty="0"/>
          </a:p>
        </p:txBody>
      </p:sp>
      <p:sp>
        <p:nvSpPr>
          <p:cNvPr id="4" name="Slide Number Placeholder 3"/>
          <p:cNvSpPr>
            <a:spLocks noGrp="1"/>
          </p:cNvSpPr>
          <p:nvPr>
            <p:ph type="sldNum" sz="quarter" idx="10"/>
          </p:nvPr>
        </p:nvSpPr>
        <p:spPr/>
        <p:txBody>
          <a:bodyPr/>
          <a:lstStyle/>
          <a:p>
            <a:fld id="{75EB37BD-BCC5-B645-A3BF-250BE3097F7F}" type="slidenum">
              <a:rPr lang="en-US" smtClean="0"/>
              <a:t>30</a:t>
            </a:fld>
            <a:endParaRPr lang="en-US"/>
          </a:p>
        </p:txBody>
      </p:sp>
    </p:spTree>
    <p:extLst>
      <p:ext uri="{BB962C8B-B14F-4D97-AF65-F5344CB8AC3E}">
        <p14:creationId xmlns:p14="http://schemas.microsoft.com/office/powerpoint/2010/main" val="3541052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 STUDY BY JERRY MOTO  PSYC IN SAN FRANCISCO BAY AREA   CARING LETTERS ACTUALLY SAW A REDUCTION IN THE 1900 PEOPLE WHO RECEIVED A NOTE POST TREATMENT IN A RC STUDY </a:t>
            </a:r>
          </a:p>
          <a:p>
            <a:endParaRPr lang="en-US" dirty="0"/>
          </a:p>
          <a:p>
            <a:r>
              <a:rPr lang="en-US" dirty="0"/>
              <a:t>1,939 WHO RECEIVED TREATMENTS WHO RECEIVED A  NOTE </a:t>
            </a:r>
            <a:r>
              <a:rPr lang="en-US" b="1" dirty="0"/>
              <a:t>HAD FEWER DEATHS BY SUICIDE </a:t>
            </a:r>
          </a:p>
          <a:p>
            <a:r>
              <a:rPr lang="en-US" dirty="0"/>
              <a:t>843 RECEIVED NO TREATMENT</a:t>
            </a:r>
          </a:p>
          <a:p>
            <a:r>
              <a:rPr lang="en-US" dirty="0"/>
              <a:t>223 TREATMENT UNDETERMINED </a:t>
            </a:r>
          </a:p>
          <a:p>
            <a:r>
              <a:rPr lang="en-US" dirty="0"/>
              <a:t>RANDOMIZATION   389 CONTACT    454 NO CONTACT</a:t>
            </a:r>
          </a:p>
        </p:txBody>
      </p:sp>
      <p:sp>
        <p:nvSpPr>
          <p:cNvPr id="4" name="Slide Number Placeholder 3"/>
          <p:cNvSpPr>
            <a:spLocks noGrp="1"/>
          </p:cNvSpPr>
          <p:nvPr>
            <p:ph type="sldNum" sz="quarter" idx="5"/>
          </p:nvPr>
        </p:nvSpPr>
        <p:spPr/>
        <p:txBody>
          <a:bodyPr/>
          <a:lstStyle/>
          <a:p>
            <a:fld id="{B6CBC17B-67EF-684D-9A6C-AAB3C9FD2CBD}" type="slidenum">
              <a:rPr lang="en-US" smtClean="0"/>
              <a:t>31</a:t>
            </a:fld>
            <a:endParaRPr lang="en-US"/>
          </a:p>
        </p:txBody>
      </p:sp>
    </p:spTree>
    <p:extLst>
      <p:ext uri="{BB962C8B-B14F-4D97-AF65-F5344CB8AC3E}">
        <p14:creationId xmlns:p14="http://schemas.microsoft.com/office/powerpoint/2010/main" val="322170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Joiners Theory 3 factor model. SEEKS TO ANSWER THE QUESTIONS  WHO IS CAPABLE OF SUICIDE/ AND WHY WOULD SOME ONE DESIRE TO DIE      On the right side-- those who are capable of suicide  posses a quality of fearlessness. Doesn’t mean they aren’t subject to fear.  WHICH CAN, sometimes save some  lives.  JOINER BELIEVES FEARLESSNESS IS A COMBINATION OF NATURE/NURTURE.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 believes that two thirds of this is genetic. Fearlessness can also be developed too through habituation.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Left side of the model shows the other two components and helps answer the question why do people desire suicide? Why would someone desire death in the first place? Doesn’t matter if they have the fearless component and can enact it, why would they want to die? The answer is a Perceived sense of Burdensomeness and thwarted sense of belonging.</a:t>
            </a:r>
          </a:p>
          <a:p>
            <a:r>
              <a:rPr lang="en-US" dirty="0"/>
              <a:t> He suggests  If these states are strong enough and last long enough, a person can develop a genuine desire for death. --- </a:t>
            </a:r>
          </a:p>
          <a:p>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Furthermore, In answer to the question regarding capability for suicide, Joiner draws attention to the fact that self-preservation is a powerful enough instinct that few can overcome it by force of will.  The few who can have developed a fearlessness of pain, injury, and death, which, according to the theory, they acquire through a process of repeatedly experiencing painful and otherwise provocative events.  </a:t>
            </a:r>
            <a:r>
              <a:rPr lang="en-US" dirty="0"/>
              <a:t>However,  just b/c they possess this fearlessness---it’s still difficult for them to take their lives. </a:t>
            </a:r>
          </a:p>
          <a:p>
            <a:endParaRPr lang="en-US" dirty="0"/>
          </a:p>
        </p:txBody>
      </p:sp>
      <p:sp>
        <p:nvSpPr>
          <p:cNvPr id="4" name="Slide Number Placeholder 3"/>
          <p:cNvSpPr>
            <a:spLocks noGrp="1"/>
          </p:cNvSpPr>
          <p:nvPr>
            <p:ph type="sldNum" sz="quarter" idx="5"/>
          </p:nvPr>
        </p:nvSpPr>
        <p:spPr/>
        <p:txBody>
          <a:bodyPr/>
          <a:lstStyle/>
          <a:p>
            <a:fld id="{60D4FC85-F038-A940-AF8F-9C54E66D574E}" type="slidenum">
              <a:rPr lang="en-US" smtClean="0"/>
              <a:t>33</a:t>
            </a:fld>
            <a:endParaRPr lang="en-US"/>
          </a:p>
        </p:txBody>
      </p:sp>
    </p:spTree>
    <p:extLst>
      <p:ext uri="{BB962C8B-B14F-4D97-AF65-F5344CB8AC3E}">
        <p14:creationId xmlns:p14="http://schemas.microsoft.com/office/powerpoint/2010/main" val="1450867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to the place where you feel like  I’m a burden and don’t belong? THERE ARE 2 BASIC CONCEPTS IN THIS THEORY THAT ARE WELL SUPPORTED BY RESEARCH ON INTERPERSONAL RELATIONSHIPS AND OUTCOMES          The feeling my death is worth more than my life. </a:t>
            </a:r>
            <a:r>
              <a:rPr lang="en-US" sz="1200" b="0" i="0" u="none" strike="noStrike" kern="1200" dirty="0">
                <a:solidFill>
                  <a:schemeClr val="tx1"/>
                </a:solidFill>
                <a:effectLst/>
                <a:latin typeface="+mn-lt"/>
                <a:ea typeface="+mn-ea"/>
                <a:cs typeface="+mn-cs"/>
              </a:rPr>
              <a:t>There’s a HUGE RELATIONSHIP B/W INTERPERSONAL STRESS, RELATIONSHIP ISSUES AND SUICIDE. </a:t>
            </a:r>
            <a:endParaRPr lang="en-US" dirty="0"/>
          </a:p>
          <a:p>
            <a:r>
              <a:rPr lang="en-US" dirty="0"/>
              <a:t>Belief one is a burden on one’s family is a powerful driver</a:t>
            </a:r>
          </a:p>
          <a:p>
            <a:r>
              <a:rPr lang="en-US" dirty="0"/>
              <a:t>Self hate is next. This could be an ongoing struggle or something the person did that made them feel self hatred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FC85-F038-A940-AF8F-9C54E66D5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56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LONELINESS THAT DRILLS DOWN ON YOUR SOUL..   The good news is we have so many ways to fix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FC85-F038-A940-AF8F-9C54E66D5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593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WITH THE NON DOMINANT HAND TO KEEP CLIENT GROUNDED IN THE PRESENT</a:t>
            </a:r>
          </a:p>
        </p:txBody>
      </p:sp>
      <p:sp>
        <p:nvSpPr>
          <p:cNvPr id="4" name="Slide Number Placeholder 3"/>
          <p:cNvSpPr>
            <a:spLocks noGrp="1"/>
          </p:cNvSpPr>
          <p:nvPr>
            <p:ph type="sldNum" sz="quarter" idx="10"/>
          </p:nvPr>
        </p:nvSpPr>
        <p:spPr/>
        <p:txBody>
          <a:bodyPr/>
          <a:lstStyle/>
          <a:p>
            <a:fld id="{6CF93ED7-54B2-4241-B7F7-A6101D246376}" type="slidenum">
              <a:rPr lang="en-US" smtClean="0"/>
              <a:t>36</a:t>
            </a:fld>
            <a:endParaRPr lang="en-US"/>
          </a:p>
        </p:txBody>
      </p:sp>
    </p:spTree>
    <p:extLst>
      <p:ext uri="{BB962C8B-B14F-4D97-AF65-F5344CB8AC3E}">
        <p14:creationId xmlns:p14="http://schemas.microsoft.com/office/powerpoint/2010/main" val="39690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Through the practice of mindful observation, I CAN LEARN TO LABEL MY INTERNAL WORLD. I LEARN TO SELF REGULATE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CLIENTS GRADUALLY DEVELOP INCREASED ABILITY TO B/C AWARE OF INNER EXP. W/OUT BC OVERWHELMED</a:t>
            </a:r>
            <a:endParaRPr lang="en-US" dirty="0"/>
          </a:p>
        </p:txBody>
      </p:sp>
      <p:sp>
        <p:nvSpPr>
          <p:cNvPr id="4" name="Slide Number Placeholder 3"/>
          <p:cNvSpPr>
            <a:spLocks noGrp="1"/>
          </p:cNvSpPr>
          <p:nvPr>
            <p:ph type="sldNum" sz="quarter" idx="5"/>
          </p:nvPr>
        </p:nvSpPr>
        <p:spPr/>
        <p:txBody>
          <a:bodyPr/>
          <a:lstStyle/>
          <a:p>
            <a:fld id="{60D4FC85-F038-A940-AF8F-9C54E66D574E}" type="slidenum">
              <a:rPr lang="en-US" smtClean="0"/>
              <a:t>37</a:t>
            </a:fld>
            <a:endParaRPr lang="en-US"/>
          </a:p>
        </p:txBody>
      </p:sp>
    </p:spTree>
    <p:extLst>
      <p:ext uri="{BB962C8B-B14F-4D97-AF65-F5344CB8AC3E}">
        <p14:creationId xmlns:p14="http://schemas.microsoft.com/office/powerpoint/2010/main" val="757284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client learns to monitor the arousal and downregulate it in an early phase by using body awareness, and applying self‐regulatory mechanisms like engagement in pleasant sensations, positive memories, or other experiences that help regulate arousal. The therapeutic goal is to decrease the distress and symptoms caused by the posttraumatic arousal and restore healthy functioning in daily life (Levine, </a:t>
            </a:r>
            <a:r>
              <a:rPr lang="en-US" sz="1200" b="0" i="0" kern="1200" dirty="0">
                <a:solidFill>
                  <a:schemeClr val="tx1"/>
                </a:solidFill>
                <a:effectLst/>
                <a:latin typeface="+mn-lt"/>
                <a:ea typeface="+mn-ea"/>
                <a:cs typeface="+mn-cs"/>
                <a:hlinkClick r:id="rId3"/>
              </a:rPr>
              <a:t>2010</a:t>
            </a:r>
            <a:r>
              <a:rPr lang="en-US" sz="1200" b="0" i="0" u="none" strike="noStrike" kern="1200" dirty="0">
                <a:solidFill>
                  <a:schemeClr val="tx1"/>
                </a:solidFill>
                <a:effectLst/>
                <a:latin typeface="+mn-lt"/>
                <a:ea typeface="+mn-ea"/>
                <a:cs typeface="+mn-cs"/>
              </a:rPr>
              <a:t>; Payne, Levine, &amp; Crane‐</a:t>
            </a:r>
            <a:r>
              <a:rPr lang="en-US" sz="1200" b="0" i="0" u="none" strike="noStrike" kern="1200" dirty="0" err="1">
                <a:solidFill>
                  <a:schemeClr val="tx1"/>
                </a:solidFill>
                <a:effectLst/>
                <a:latin typeface="+mn-lt"/>
                <a:ea typeface="+mn-ea"/>
                <a:cs typeface="+mn-cs"/>
              </a:rPr>
              <a:t>Godreau</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2015</a:t>
            </a:r>
            <a:r>
              <a:rPr lang="en-US" sz="1200" b="0" i="0" u="none" strike="noStrike" kern="1200" dirty="0">
                <a:solidFill>
                  <a:schemeClr val="tx1"/>
                </a:solidFill>
                <a:effectLst/>
                <a:latin typeface="+mn-lt"/>
                <a:ea typeface="+mn-ea"/>
                <a:cs typeface="+mn-cs"/>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When you see that image, what happens in your body?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happens in your body when you have that thought, “I’m not safe?”  CAN YOU JUST FEEL PANIC AS A BODY SENSATION? </a:t>
            </a:r>
          </a:p>
          <a:p>
            <a:r>
              <a:rPr lang="en-US" dirty="0"/>
              <a:t>SENSATIONS INCLUDE TINGLING IN BODY , TREMBLING CHANGES IN BODY TEMP. HEART RACINNG</a:t>
            </a:r>
          </a:p>
        </p:txBody>
      </p:sp>
      <p:sp>
        <p:nvSpPr>
          <p:cNvPr id="4" name="Slide Number Placeholder 3"/>
          <p:cNvSpPr>
            <a:spLocks noGrp="1"/>
          </p:cNvSpPr>
          <p:nvPr>
            <p:ph type="sldNum" sz="quarter" idx="5"/>
          </p:nvPr>
        </p:nvSpPr>
        <p:spPr/>
        <p:txBody>
          <a:bodyPr/>
          <a:lstStyle/>
          <a:p>
            <a:fld id="{EFA7B188-94CF-724A-8920-5B264C022C7C}" type="slidenum">
              <a:rPr lang="en-US" smtClean="0"/>
              <a:t>38</a:t>
            </a:fld>
            <a:endParaRPr lang="en-US"/>
          </a:p>
        </p:txBody>
      </p:sp>
    </p:spTree>
    <p:extLst>
      <p:ext uri="{BB962C8B-B14F-4D97-AF65-F5344CB8AC3E}">
        <p14:creationId xmlns:p14="http://schemas.microsoft.com/office/powerpoint/2010/main" val="48117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RESETTING THE NEROUS SYSTEM  AND THIS IS A GREAT SENSORY MOTOR EX. FOR HELPING FOLKS DEAL WITH AROUSAL BY SENSORY SEQUENCING.</a:t>
            </a:r>
          </a:p>
        </p:txBody>
      </p:sp>
      <p:sp>
        <p:nvSpPr>
          <p:cNvPr id="4" name="Slide Number Placeholder 3"/>
          <p:cNvSpPr>
            <a:spLocks noGrp="1"/>
          </p:cNvSpPr>
          <p:nvPr>
            <p:ph type="sldNum" sz="quarter" idx="5"/>
          </p:nvPr>
        </p:nvSpPr>
        <p:spPr/>
        <p:txBody>
          <a:bodyPr/>
          <a:lstStyle/>
          <a:p>
            <a:fld id="{EFA7B188-94CF-724A-8920-5B264C022C7C}" type="slidenum">
              <a:rPr lang="en-US" smtClean="0"/>
              <a:t>39</a:t>
            </a:fld>
            <a:endParaRPr lang="en-US"/>
          </a:p>
        </p:txBody>
      </p:sp>
    </p:spTree>
    <p:extLst>
      <p:ext uri="{BB962C8B-B14F-4D97-AF65-F5344CB8AC3E}">
        <p14:creationId xmlns:p14="http://schemas.microsoft.com/office/powerpoint/2010/main" val="2634428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40</a:t>
            </a:fld>
            <a:endParaRPr lang="en-US"/>
          </a:p>
        </p:txBody>
      </p:sp>
    </p:spTree>
    <p:extLst>
      <p:ext uri="{BB962C8B-B14F-4D97-AF65-F5344CB8AC3E}">
        <p14:creationId xmlns:p14="http://schemas.microsoft.com/office/powerpoint/2010/main" val="94733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AND WE START BY EXPLORING THE LOSSES THAT HAVE BROKEN HER HEART. B/C AS SHE SAID IN THE CLIP, SHE BURIED THEM. WHY? BC LOSS ISN’T AN EASY STORY…..READ SLIDE</a:t>
            </a:r>
          </a:p>
          <a:p>
            <a:r>
              <a:rPr lang="en-US" baseline="0" dirty="0"/>
              <a:t>THEN I MAY SHOW HER AN IMAGE LIKE THIS ONE  and see what it brings up for her…. What it feels like in her body as she sees the image. I MIGHT ASK----</a:t>
            </a:r>
            <a:r>
              <a:rPr lang="en-US" dirty="0"/>
              <a:t>WHAT ARE YOUR EYES DRAWN TO IN THE PICTURE?</a:t>
            </a:r>
          </a:p>
          <a:p>
            <a:r>
              <a:rPr lang="en-US" dirty="0"/>
              <a:t>WHAT DOES THE TRAUMA FEEL LIKE IN YOUR BODY?</a:t>
            </a:r>
          </a:p>
          <a:p>
            <a:r>
              <a:rPr lang="en-US" dirty="0"/>
              <a:t>IF THE WOUNDED PARTS OF YOU COULD TALK WHAT WOULD THEY SAY?</a:t>
            </a:r>
          </a:p>
          <a:p>
            <a:r>
              <a:rPr lang="en-US" dirty="0"/>
              <a:t>I;M GOING TO BE CURIOUS ABOUT HOW SHE’S SURVIVING? Terry used substances TO COPE. SO HOW CAN SHE RECLAIM A SENSE OF CONTROL?</a:t>
            </a:r>
          </a:p>
          <a:p>
            <a:r>
              <a:rPr lang="en-US" b="1" dirty="0"/>
              <a:t>And I CONTINUE TO HOLD HOPE SHE CAN HEAL-EVEN IF SHE DOESN’T BELIEVE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using a soft slow voice, I’m the EMOTIOANL REGULATOR FOR HER SYSTEM. l lean forward and I reflect back to her how bad this may feel, “LET ME SEE IF I  understand, it feels like you’ve so alone since  Peter died. Your world has stopped. You don’t want to go on, right?  And I sit with her, I don’t rush through her pain. I ENTER INTO IT with her. It’s about ATTACHMENT right</a:t>
            </a:r>
            <a:r>
              <a:rPr lang="en-US" b="1" baseline="0" dirty="0"/>
              <a:t>. I’M HERE YOUR NOT ALONE</a:t>
            </a:r>
            <a:r>
              <a:rPr lang="en-US" baseline="0" dirty="0"/>
              <a:t>.   this is the stuff that heals.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let’s DIG DEEPER INTO THIS IDEA OF LOSS AS A DRIVER  at what many believe is the heart of the problem.</a:t>
            </a:r>
          </a:p>
          <a:p>
            <a:endParaRPr lang="en-US" baseline="0" dirty="0"/>
          </a:p>
          <a:p>
            <a:endParaRPr lang="en-US" b="1" baseline="0" dirty="0"/>
          </a:p>
        </p:txBody>
      </p:sp>
      <p:sp>
        <p:nvSpPr>
          <p:cNvPr id="4" name="Slide Number Placeholder 3"/>
          <p:cNvSpPr>
            <a:spLocks noGrp="1"/>
          </p:cNvSpPr>
          <p:nvPr>
            <p:ph type="sldNum" sz="quarter" idx="10"/>
          </p:nvPr>
        </p:nvSpPr>
        <p:spPr/>
        <p:txBody>
          <a:bodyPr/>
          <a:lstStyle/>
          <a:p>
            <a:fld id="{2083C6EF-4B27-BB4A-AC0B-5DA1D96C5113}" type="slidenum">
              <a:rPr lang="en-US" smtClean="0"/>
              <a:t>4</a:t>
            </a:fld>
            <a:endParaRPr lang="en-US" dirty="0"/>
          </a:p>
        </p:txBody>
      </p:sp>
    </p:spTree>
    <p:extLst>
      <p:ext uri="{BB962C8B-B14F-4D97-AF65-F5344CB8AC3E}">
        <p14:creationId xmlns:p14="http://schemas.microsoft.com/office/powerpoint/2010/main" val="3940623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SE differs from exposure therapy methods used for treating PTSD in that it does not require extensive nor full retelling of the traumatic events. It does require the client to engage with traumatic memories that cause high arousal.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emphasizes guiding the client's attention to interoceptive, kinesthetic, and proprioceptive experience. SE™ claims that this style of inner attention, in addition to the use of kinesthetic and interoceptive imagery, can lead to the resolution of symptoms resulting from chronic and traumatic stress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SE differs from cognitive therapies in that its major interventional strategy involves bottom-up processing by directing the client's attention to internal sensations, both visceral (</a:t>
            </a:r>
            <a:r>
              <a:rPr lang="en-US" sz="1200" b="0" i="0" u="none" strike="noStrike" kern="1200" dirty="0" err="1">
                <a:solidFill>
                  <a:schemeClr val="tx1"/>
                </a:solidFill>
                <a:effectLst/>
                <a:latin typeface="+mn-lt"/>
                <a:ea typeface="+mn-ea"/>
                <a:cs typeface="+mn-cs"/>
              </a:rPr>
              <a:t>interoception</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musculo</a:t>
            </a:r>
            <a:r>
              <a:rPr lang="en-US" sz="1200" b="0" i="0" u="none" strike="noStrike" kern="1200" dirty="0">
                <a:solidFill>
                  <a:schemeClr val="tx1"/>
                </a:solidFill>
                <a:effectLst/>
                <a:latin typeface="+mn-lt"/>
                <a:ea typeface="+mn-ea"/>
                <a:cs typeface="+mn-cs"/>
              </a:rPr>
              <a:t>-skeletal (proprioception and kinesthesis), rather than primarily cognitive or emotional experiences.</a:t>
            </a:r>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41</a:t>
            </a:fld>
            <a:endParaRPr lang="en-US"/>
          </a:p>
        </p:txBody>
      </p:sp>
    </p:spTree>
    <p:extLst>
      <p:ext uri="{BB962C8B-B14F-4D97-AF65-F5344CB8AC3E}">
        <p14:creationId xmlns:p14="http://schemas.microsoft.com/office/powerpoint/2010/main" val="2785138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PROXIMITY SEEKING BEHAVIOR CAN CALM ANS HYPER AROUSAL OR DISSOCIATED STATES   TALK ABOUT THE EYE CONTACT WITH ASHLEY</a:t>
            </a:r>
          </a:p>
        </p:txBody>
      </p:sp>
      <p:sp>
        <p:nvSpPr>
          <p:cNvPr id="4" name="Slide Number Placeholder 3"/>
          <p:cNvSpPr>
            <a:spLocks noGrp="1"/>
          </p:cNvSpPr>
          <p:nvPr>
            <p:ph type="sldNum" sz="quarter" idx="5"/>
          </p:nvPr>
        </p:nvSpPr>
        <p:spPr/>
        <p:txBody>
          <a:bodyPr/>
          <a:lstStyle/>
          <a:p>
            <a:fld id="{EFA7B188-94CF-724A-8920-5B264C022C7C}" type="slidenum">
              <a:rPr lang="en-US" smtClean="0"/>
              <a:t>42</a:t>
            </a:fld>
            <a:endParaRPr lang="en-US"/>
          </a:p>
        </p:txBody>
      </p:sp>
    </p:spTree>
    <p:extLst>
      <p:ext uri="{BB962C8B-B14F-4D97-AF65-F5344CB8AC3E}">
        <p14:creationId xmlns:p14="http://schemas.microsoft.com/office/powerpoint/2010/main" val="3897969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UNDER VULNERABILITY I WANT MY CLIENT TO SEE WHAT SETS THEM UP TO BE MORE VULNERABLE ON THE FRONT END OF A TRIGGER</a:t>
            </a:r>
          </a:p>
          <a:p>
            <a:r>
              <a:rPr lang="en-US" dirty="0"/>
              <a:t> WHAT UNDERMINES MY RESILIENCE OR DEPLETES MY CAPACITY?  LIST   I DON’T FEEL WELL (PAIN)  SOMEONE SAYS SOMETHING HURTFUL OR I FEEL ALONE    GO DOWN THE DRAIN PROMTING EVENT OCCURS    I’M TRIGGERED    THE LINKS  FOLLOW  FEEL ANXIOUS, FEEL DEPRESSED, FEEL SAD……………I DO PROBLEM BEHAVIOR</a:t>
            </a:r>
          </a:p>
          <a:p>
            <a:endParaRPr lang="en-US" dirty="0"/>
          </a:p>
          <a:p>
            <a:endParaRPr lang="en-US" dirty="0"/>
          </a:p>
          <a:p>
            <a:endParaRPr lang="en-US" dirty="0"/>
          </a:p>
          <a:p>
            <a:r>
              <a:rPr lang="en-US" dirty="0"/>
              <a:t>Links could be actions, body sensations, feelings, thoughts BELIEFS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FC85-F038-A940-AF8F-9C54E66D5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443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 account</a:t>
            </a:r>
          </a:p>
          <a:p>
            <a:r>
              <a:rPr lang="en-US" dirty="0"/>
              <a:t>Prompting event is an outside event that triggered behavior. Even if you don’t think outside environment had anything to do with it</a:t>
            </a:r>
          </a:p>
        </p:txBody>
      </p:sp>
      <p:sp>
        <p:nvSpPr>
          <p:cNvPr id="4" name="Slide Number Placeholder 3"/>
          <p:cNvSpPr>
            <a:spLocks noGrp="1"/>
          </p:cNvSpPr>
          <p:nvPr>
            <p:ph type="sldNum" sz="quarter" idx="5"/>
          </p:nvPr>
        </p:nvSpPr>
        <p:spPr/>
        <p:txBody>
          <a:bodyPr/>
          <a:lstStyle/>
          <a:p>
            <a:fld id="{60D4FC85-F038-A940-AF8F-9C54E66D574E}" type="slidenum">
              <a:rPr lang="en-US" smtClean="0"/>
              <a:t>44</a:t>
            </a:fld>
            <a:endParaRPr lang="en-US"/>
          </a:p>
        </p:txBody>
      </p:sp>
    </p:spTree>
    <p:extLst>
      <p:ext uri="{BB962C8B-B14F-4D97-AF65-F5344CB8AC3E}">
        <p14:creationId xmlns:p14="http://schemas.microsoft.com/office/powerpoint/2010/main" val="801880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I WALKED INTO THAT AFTERNOON</a:t>
            </a:r>
            <a:r>
              <a:rPr lang="en-US" sz="1200" kern="1200" dirty="0">
                <a:solidFill>
                  <a:schemeClr val="tx1"/>
                </a:solidFill>
                <a:effectLst/>
                <a:latin typeface="+mn-lt"/>
                <a:ea typeface="+mn-ea"/>
                <a:cs typeface="+mn-cs"/>
              </a:rPr>
              <a:t> of Nov.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did this</a:t>
            </a:r>
            <a:r>
              <a:rPr lang="en-US" sz="1200" kern="1200" baseline="0" dirty="0">
                <a:solidFill>
                  <a:schemeClr val="tx1"/>
                </a:solidFill>
                <a:effectLst/>
                <a:latin typeface="+mn-lt"/>
                <a:ea typeface="+mn-ea"/>
                <a:cs typeface="+mn-cs"/>
              </a:rPr>
              <a:t>. EVERYTHING was decimated! </a:t>
            </a:r>
          </a:p>
          <a:p>
            <a:r>
              <a:rPr lang="en-US" sz="1200" kern="1200" dirty="0">
                <a:solidFill>
                  <a:schemeClr val="tx1"/>
                </a:solidFill>
                <a:effectLst/>
                <a:latin typeface="+mn-lt"/>
                <a:ea typeface="+mn-ea"/>
                <a:cs typeface="+mn-cs"/>
              </a:rPr>
              <a:t>SO I SHOW MY CLIENTS THIS IMAGE, - and I ask my clients to come up with a sentence to</a:t>
            </a:r>
            <a:r>
              <a:rPr lang="en-US" sz="1200" kern="1200" baseline="0" dirty="0">
                <a:solidFill>
                  <a:schemeClr val="tx1"/>
                </a:solidFill>
                <a:effectLst/>
                <a:latin typeface="+mn-lt"/>
                <a:ea typeface="+mn-ea"/>
                <a:cs typeface="+mn-cs"/>
              </a:rPr>
              <a:t> DESCRIBE THIER PAIN.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se statements then b/c a </a:t>
            </a:r>
            <a:r>
              <a:rPr lang="en-US" sz="1200" kern="1200" baseline="0" dirty="0" err="1">
                <a:solidFill>
                  <a:schemeClr val="tx1"/>
                </a:solidFill>
                <a:effectLst/>
                <a:latin typeface="+mn-lt"/>
                <a:ea typeface="+mn-ea"/>
                <a:cs typeface="+mn-cs"/>
              </a:rPr>
              <a:t>seque</a:t>
            </a:r>
            <a:r>
              <a:rPr lang="en-US" sz="1200" kern="1200" baseline="0" dirty="0">
                <a:solidFill>
                  <a:schemeClr val="tx1"/>
                </a:solidFill>
                <a:effectLst/>
                <a:latin typeface="+mn-lt"/>
                <a:ea typeface="+mn-ea"/>
                <a:cs typeface="+mn-cs"/>
              </a:rPr>
              <a:t> to digging deeper. </a:t>
            </a:r>
          </a:p>
          <a:p>
            <a:r>
              <a:rPr lang="en-US" sz="1200" kern="1200" baseline="0" dirty="0">
                <a:solidFill>
                  <a:schemeClr val="tx1"/>
                </a:solidFill>
                <a:effectLst/>
                <a:latin typeface="+mn-lt"/>
                <a:ea typeface="+mn-ea"/>
                <a:cs typeface="+mn-cs"/>
              </a:rPr>
              <a:t>SEE As survivors we want to put all the broken pieces of the vase back the way they were-- but that's not possible. In order to heal we have to move clients to a place of ACCEPTANCE </a:t>
            </a:r>
            <a:r>
              <a:rPr lang="en-US" sz="1200" b="1" kern="1200" baseline="0" dirty="0">
                <a:solidFill>
                  <a:schemeClr val="tx1"/>
                </a:solidFill>
                <a:effectLst/>
                <a:latin typeface="+mn-lt"/>
                <a:ea typeface="+mn-ea"/>
                <a:cs typeface="+mn-cs"/>
              </a:rPr>
              <a:t>while still holding the pain.  </a:t>
            </a:r>
          </a:p>
          <a:p>
            <a:r>
              <a:rPr lang="en-US" sz="1200" b="1" kern="1200" baseline="0" dirty="0">
                <a:solidFill>
                  <a:schemeClr val="tx1"/>
                </a:solidFill>
                <a:effectLst/>
                <a:latin typeface="+mn-lt"/>
                <a:ea typeface="+mn-ea"/>
                <a:cs typeface="+mn-cs"/>
              </a:rPr>
              <a:t>So </a:t>
            </a:r>
            <a:r>
              <a:rPr lang="en-US" sz="1200" b="1" kern="1200" baseline="0" dirty="0" err="1">
                <a:solidFill>
                  <a:schemeClr val="tx1"/>
                </a:solidFill>
                <a:effectLst/>
                <a:latin typeface="+mn-lt"/>
                <a:ea typeface="+mn-ea"/>
                <a:cs typeface="+mn-cs"/>
              </a:rPr>
              <a:t>i</a:t>
            </a:r>
            <a:r>
              <a:rPr lang="en-US" sz="1200" b="1" kern="1200" baseline="0" dirty="0">
                <a:solidFill>
                  <a:schemeClr val="tx1"/>
                </a:solidFill>
                <a:effectLst/>
                <a:latin typeface="+mn-lt"/>
                <a:ea typeface="+mn-ea"/>
                <a:cs typeface="+mn-cs"/>
              </a:rPr>
              <a:t> want to help clients honor the broken pieces of their lives and take those pieces and create something new.</a:t>
            </a:r>
            <a:r>
              <a:rPr lang="en-US" sz="1200" b="1" kern="1200" dirty="0">
                <a:solidFill>
                  <a:schemeClr val="tx1"/>
                </a:solidFill>
                <a:effectLst/>
                <a:latin typeface="+mn-lt"/>
                <a:ea typeface="+mn-ea"/>
                <a:cs typeface="+mn-cs"/>
              </a:rPr>
              <a:t> </a:t>
            </a:r>
          </a:p>
          <a:p>
            <a:r>
              <a:rPr lang="en-US" b="1" dirty="0"/>
              <a:t>SOMETHING THAT CAN STILL BE MEANINGFUL</a:t>
            </a:r>
          </a:p>
          <a:p>
            <a:endParaRPr lang="en-US" b="1" dirty="0"/>
          </a:p>
          <a:p>
            <a:r>
              <a:rPr lang="en-US" b="1" dirty="0"/>
              <a:t>RIP UP PIECE OF PAPER TO EXP THE FEELINGS OF LOSS.  REASSEMBLE IT BACK TO CREATE SOMETHING MEANINGFUL</a:t>
            </a:r>
          </a:p>
        </p:txBody>
      </p:sp>
      <p:sp>
        <p:nvSpPr>
          <p:cNvPr id="4" name="Slide Number Placeholder 3"/>
          <p:cNvSpPr>
            <a:spLocks noGrp="1"/>
          </p:cNvSpPr>
          <p:nvPr>
            <p:ph type="sldNum" sz="quarter" idx="10"/>
          </p:nvPr>
        </p:nvSpPr>
        <p:spPr/>
        <p:txBody>
          <a:bodyPr/>
          <a:lstStyle/>
          <a:p>
            <a:fld id="{75EB37BD-BCC5-B645-A3BF-250BE3097F7F}" type="slidenum">
              <a:rPr lang="en-US" smtClean="0"/>
              <a:t>45</a:t>
            </a:fld>
            <a:endParaRPr lang="en-US"/>
          </a:p>
        </p:txBody>
      </p:sp>
    </p:spTree>
    <p:extLst>
      <p:ext uri="{BB962C8B-B14F-4D97-AF65-F5344CB8AC3E}">
        <p14:creationId xmlns:p14="http://schemas.microsoft.com/office/powerpoint/2010/main" val="3647597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46</a:t>
            </a:fld>
            <a:endParaRPr lang="en-US"/>
          </a:p>
        </p:txBody>
      </p:sp>
    </p:spTree>
    <p:extLst>
      <p:ext uri="{BB962C8B-B14F-4D97-AF65-F5344CB8AC3E}">
        <p14:creationId xmlns:p14="http://schemas.microsoft.com/office/powerpoint/2010/main" val="686950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Riddoch &amp; Eggers Huber Christenson 2009</a:t>
            </a:r>
          </a:p>
        </p:txBody>
      </p:sp>
      <p:sp>
        <p:nvSpPr>
          <p:cNvPr id="4" name="Slide Number Placeholder 3"/>
          <p:cNvSpPr>
            <a:spLocks noGrp="1"/>
          </p:cNvSpPr>
          <p:nvPr>
            <p:ph type="sldNum" sz="quarter" idx="5"/>
          </p:nvPr>
        </p:nvSpPr>
        <p:spPr/>
        <p:txBody>
          <a:bodyPr/>
          <a:lstStyle/>
          <a:p>
            <a:fld id="{F8758C61-E5AE-1C46-8E3D-FBF5EE9F5B8B}" type="slidenum">
              <a:rPr lang="en-US" smtClean="0"/>
              <a:t>47</a:t>
            </a:fld>
            <a:endParaRPr lang="en-US"/>
          </a:p>
        </p:txBody>
      </p:sp>
    </p:spTree>
    <p:extLst>
      <p:ext uri="{BB962C8B-B14F-4D97-AF65-F5344CB8AC3E}">
        <p14:creationId xmlns:p14="http://schemas.microsoft.com/office/powerpoint/2010/main" val="1323703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clients bring in photo’s representing their loss. These things tell the story of who we are and what we loved. They help us acknowledge what we had and who we were, and they can help make room to integrate that information into who we will become</a:t>
            </a:r>
          </a:p>
          <a:p>
            <a:endParaRPr lang="en-US" dirty="0"/>
          </a:p>
          <a:p>
            <a:r>
              <a:rPr lang="en-US" dirty="0"/>
              <a:t>BRING IN PICTURES OF DIFFERENT SCENES AND HAVE CLIENT TALK ABOUT THEM   A WINTER SCENE  A LONG BROKLEN ROAD, A STORM  </a:t>
            </a:r>
          </a:p>
        </p:txBody>
      </p:sp>
      <p:sp>
        <p:nvSpPr>
          <p:cNvPr id="4" name="Slide Number Placeholder 3"/>
          <p:cNvSpPr>
            <a:spLocks noGrp="1"/>
          </p:cNvSpPr>
          <p:nvPr>
            <p:ph type="sldNum" sz="quarter" idx="10"/>
          </p:nvPr>
        </p:nvSpPr>
        <p:spPr/>
        <p:txBody>
          <a:bodyPr/>
          <a:lstStyle/>
          <a:p>
            <a:fld id="{2083C6EF-4B27-BB4A-AC0B-5DA1D96C5113}" type="slidenum">
              <a:rPr lang="en-US" smtClean="0"/>
              <a:t>48</a:t>
            </a:fld>
            <a:endParaRPr lang="en-US" dirty="0"/>
          </a:p>
        </p:txBody>
      </p:sp>
    </p:spTree>
    <p:extLst>
      <p:ext uri="{BB962C8B-B14F-4D97-AF65-F5344CB8AC3E}">
        <p14:creationId xmlns:p14="http://schemas.microsoft.com/office/powerpoint/2010/main" val="2169876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5A6EB-C771-3A42-B0F4-2AEF3173FB99}"/>
              </a:ext>
            </a:extLst>
          </p:cNvPr>
          <p:cNvSpPr>
            <a:spLocks noGrp="1"/>
          </p:cNvSpPr>
          <p:nvPr>
            <p:ph type="body" idx="1"/>
          </p:nvPr>
        </p:nvSpPr>
        <p:spPr/>
        <p:txBody>
          <a:bodyPr/>
          <a:lstStyle/>
          <a:p>
            <a:r>
              <a:rPr lang="en-US" dirty="0"/>
              <a:t>The other thing you can do is have a collection of photos (15) that represent a bunch of different scenes and ask the client “is there anything here that resonates with you” as it pertains to your grief</a:t>
            </a:r>
          </a:p>
          <a:p>
            <a:r>
              <a:rPr lang="en-US" dirty="0"/>
              <a:t>What does the picture say about your grief</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PERSON IS GOING TO SPEAK TRUTH INTO THE CLIENT'S LIFE ABOUT WHAT THEY’RE STRUGGLING WITH.  THEY ALWAYS HAVE THIS PERSON WITH THEM.  I ASKED MIKE ABOUT IT BEING MY FAULT DURING AN EMDR SESSION. </a:t>
            </a:r>
          </a:p>
          <a:p>
            <a:endParaRPr lang="en-US" dirty="0"/>
          </a:p>
          <a:p>
            <a:r>
              <a:rPr lang="en-US" dirty="0"/>
              <a:t>SO LET’S DO A LITTLE SENSORIMOTOR EXERCISE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18BBC-3BFC-F043-88E4-C7502AE4A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84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WE KNOW WE HAVE A PROBLEM AND I BELIEVE THAT HEART OF THAT PROBLEM CENTERS AROUND SOME KIND OF PROFOUND LOSS. AND THAT’S THE HEART OF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kern="0" dirty="0">
                <a:latin typeface="Times New Roman" panose="02020603050405020304" pitchFamily="18" charset="0"/>
                <a:ea typeface="MS PGothic" panose="020B0600070205080204" pitchFamily="34" charset="-128"/>
                <a:cs typeface="Times New Roman" panose="02020603050405020304" pitchFamily="18" charset="0"/>
              </a:rPr>
              <a:t>THE WORD HEALTH ORG ACTUALLY PREDICTED THAT BY 2020 DEPRESSION WOULD BE THE 2</a:t>
            </a:r>
            <a:r>
              <a:rPr lang="en-US" altLang="en-US" kern="0" baseline="30000" dirty="0">
                <a:latin typeface="Times New Roman" panose="02020603050405020304" pitchFamily="18" charset="0"/>
                <a:ea typeface="MS PGothic" panose="020B0600070205080204" pitchFamily="34" charset="-128"/>
                <a:cs typeface="Times New Roman" panose="02020603050405020304" pitchFamily="18" charset="0"/>
              </a:rPr>
              <a:t>ND</a:t>
            </a:r>
            <a:r>
              <a:rPr lang="en-US" altLang="en-US" kern="0" dirty="0">
                <a:latin typeface="Times New Roman" panose="02020603050405020304" pitchFamily="18" charset="0"/>
                <a:ea typeface="MS PGothic" panose="020B0600070205080204" pitchFamily="34" charset="-128"/>
                <a:cs typeface="Times New Roman" panose="02020603050405020304" pitchFamily="18" charset="0"/>
              </a:rPr>
              <a:t> LEADING CAUSE OF DEATH IN THE US UNLESS  SOMETHING WAS DONE TO INCREASE AWARENESS AND CHANGE TREATMENT STRATEGIES AND WE SEE THAT REFLECTED IN CURRENT STATS ON SUICIDE </a:t>
            </a: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RESESARCH SHOWS THERE ARE SEVERAL REASONS PEOPLE B/C SUICIAL, AND ACCORDING TO LEADING SUICIOLOGIST DR DAVID JOBES, THESE B/C THE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PRIMARY AND SECONDARY DRIVERS FOR SUICIDE.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PRIMARY DRIVERS: inability to solve problems, intense emotional dysregulation, reasons for dying, lack of reasons for living (loneliness, disconnection, shame, no sense of belonging)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SECONDARY DRIVERS: financial problems, rupture in attachment bonds, illness, pain, lack of belonging, interpersonal conflicts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PEOPLE ARE EXPERIENCING THOSE THINGS PAIRED WITH A SENSE OF ISOLATION/LONELINESS AND FEAR THAT MAY BE PERMENANT IT CAN BE A DANGEROUS TRIAD</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www.psychcongress.com</a:t>
            </a:r>
            <a:r>
              <a:rPr lang="en-US" sz="1200" kern="1200" dirty="0">
                <a:solidFill>
                  <a:schemeClr val="tx1"/>
                </a:solidFill>
                <a:effectLst/>
                <a:latin typeface="+mn-lt"/>
                <a:ea typeface="+mn-ea"/>
                <a:cs typeface="+mn-cs"/>
              </a:rPr>
              <a:t>/blog/suicide-survivors-perspective        </a:t>
            </a:r>
          </a:p>
          <a:p>
            <a:endParaRPr lang="en-US" dirty="0"/>
          </a:p>
        </p:txBody>
      </p:sp>
      <p:sp>
        <p:nvSpPr>
          <p:cNvPr id="4" name="Slide Number Placeholder 3"/>
          <p:cNvSpPr>
            <a:spLocks noGrp="1"/>
          </p:cNvSpPr>
          <p:nvPr>
            <p:ph type="sldNum" sz="quarter" idx="5"/>
          </p:nvPr>
        </p:nvSpPr>
        <p:spPr/>
        <p:txBody>
          <a:bodyPr/>
          <a:lstStyle/>
          <a:p>
            <a:fld id="{6CC59AC4-E29C-9F4C-A36A-98029198386E}" type="slidenum">
              <a:rPr lang="en-US" smtClean="0"/>
              <a:t>5</a:t>
            </a:fld>
            <a:endParaRPr lang="en-US"/>
          </a:p>
        </p:txBody>
      </p:sp>
    </p:spTree>
    <p:extLst>
      <p:ext uri="{BB962C8B-B14F-4D97-AF65-F5344CB8AC3E}">
        <p14:creationId xmlns:p14="http://schemas.microsoft.com/office/powerpoint/2010/main" val="2117978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51</a:t>
            </a:fld>
            <a:endParaRPr lang="en-US"/>
          </a:p>
        </p:txBody>
      </p:sp>
    </p:spTree>
    <p:extLst>
      <p:ext uri="{BB962C8B-B14F-4D97-AF65-F5344CB8AC3E}">
        <p14:creationId xmlns:p14="http://schemas.microsoft.com/office/powerpoint/2010/main" val="3229536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YOU’RE GOING TO HAVE THE CLIENT DOCUMENT WHAT HAPPENS WHEN THEY ARE IN HYPER AROUSAL OR HYPO AROUSAL   THEY CAN LEARN TO STAY WITHIN THE WINDOW OF TOLERANCE</a:t>
            </a:r>
          </a:p>
        </p:txBody>
      </p:sp>
      <p:sp>
        <p:nvSpPr>
          <p:cNvPr id="4" name="Slide Number Placeholder 3"/>
          <p:cNvSpPr>
            <a:spLocks noGrp="1"/>
          </p:cNvSpPr>
          <p:nvPr>
            <p:ph type="sldNum" sz="quarter" idx="5"/>
          </p:nvPr>
        </p:nvSpPr>
        <p:spPr/>
        <p:txBody>
          <a:bodyPr/>
          <a:lstStyle/>
          <a:p>
            <a:fld id="{EFA7B188-94CF-724A-8920-5B264C022C7C}" type="slidenum">
              <a:rPr lang="en-US" smtClean="0"/>
              <a:t>52</a:t>
            </a:fld>
            <a:endParaRPr lang="en-US"/>
          </a:p>
        </p:txBody>
      </p:sp>
    </p:spTree>
    <p:extLst>
      <p:ext uri="{BB962C8B-B14F-4D97-AF65-F5344CB8AC3E}">
        <p14:creationId xmlns:p14="http://schemas.microsoft.com/office/powerpoint/2010/main" val="1602981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4FC85-F038-A940-AF8F-9C54E66D574E}" type="slidenum">
              <a:rPr lang="en-US" smtClean="0"/>
              <a:t>53</a:t>
            </a:fld>
            <a:endParaRPr lang="en-US"/>
          </a:p>
        </p:txBody>
      </p:sp>
    </p:spTree>
    <p:extLst>
      <p:ext uri="{BB962C8B-B14F-4D97-AF65-F5344CB8AC3E}">
        <p14:creationId xmlns:p14="http://schemas.microsoft.com/office/powerpoint/2010/main" val="249252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GRIEVER IS IN DANGER OF SUICIDAL RISK THESE ARE THE MOST EMPIRICALLY VALIDATED TREATMENTS THAT WORK</a:t>
            </a:r>
          </a:p>
          <a:p>
            <a:endParaRPr lang="en-US" dirty="0"/>
          </a:p>
          <a:p>
            <a:endParaRPr lang="en-US" dirty="0"/>
          </a:p>
          <a:p>
            <a:r>
              <a:rPr lang="en-US" dirty="0"/>
              <a:t>Psychological treatments are shown in RCT to be more efficacious in reducing suicidality than medication</a:t>
            </a:r>
          </a:p>
        </p:txBody>
      </p:sp>
      <p:sp>
        <p:nvSpPr>
          <p:cNvPr id="4" name="Slide Number Placeholder 3"/>
          <p:cNvSpPr>
            <a:spLocks noGrp="1"/>
          </p:cNvSpPr>
          <p:nvPr>
            <p:ph type="sldNum" sz="quarter" idx="5"/>
          </p:nvPr>
        </p:nvSpPr>
        <p:spPr/>
        <p:txBody>
          <a:bodyPr/>
          <a:lstStyle/>
          <a:p>
            <a:fld id="{B6CBC17B-67EF-684D-9A6C-AAB3C9FD2CBD}" type="slidenum">
              <a:rPr lang="en-US" smtClean="0"/>
              <a:t>54</a:t>
            </a:fld>
            <a:endParaRPr lang="en-US"/>
          </a:p>
        </p:txBody>
      </p:sp>
    </p:spTree>
    <p:extLst>
      <p:ext uri="{BB962C8B-B14F-4D97-AF65-F5344CB8AC3E}">
        <p14:creationId xmlns:p14="http://schemas.microsoft.com/office/powerpoint/2010/main" val="3726820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things I really like about this approach    </a:t>
            </a:r>
            <a:r>
              <a:rPr lang="en-US" sz="1200" kern="1200" dirty="0">
                <a:solidFill>
                  <a:schemeClr val="tx1"/>
                </a:solidFill>
                <a:effectLst/>
                <a:latin typeface="+mn-lt"/>
                <a:ea typeface="+mn-ea"/>
                <a:cs typeface="+mn-cs"/>
              </a:rPr>
              <a:t>Clients are empowered and have active role in ‘re-writing’ their story </a:t>
            </a:r>
          </a:p>
          <a:p>
            <a:endParaRPr lang="en-US" dirty="0"/>
          </a:p>
          <a:p>
            <a:endParaRPr lang="en-US" dirty="0"/>
          </a:p>
          <a:p>
            <a:r>
              <a:rPr lang="en-US" dirty="0"/>
              <a:t>KAY Warren FB Letter:</a:t>
            </a:r>
          </a:p>
          <a:p>
            <a:r>
              <a:rPr lang="en-US" sz="1200" b="0" i="0" u="none" strike="noStrike" kern="1200" dirty="0">
                <a:solidFill>
                  <a:schemeClr val="tx1"/>
                </a:solidFill>
                <a:effectLst/>
                <a:latin typeface="+mn-lt"/>
                <a:ea typeface="+mn-ea"/>
                <a:cs typeface="+mn-cs"/>
              </a:rPr>
              <a:t>You know, it wasn’t all that long ago that it was standard in our culture for people to officially be in mourning for a full year. They wore black. They didn’t go to parties. They didn’t smile a whole lot. And everybody accepted their period of mourning; no one ridiculed a mother in black or asked her stupid questions about why she was STILL so sad. Obviously, this is no longer accepted practice; mourners are encouraged to quickly move on, turn the corner, get back to work, think of the positive, be grateful for what is left, have another baby, and other unkind, unfeeling, obtuse and downright cruel comments. What does this say about us - other than we’re terribly uncomfortable with death, with grief, with mourning, with loss – or we’re so self-absorbed that we easily forget the profound suffering the loss of a child creates in the shattered parents and remaining children. </a:t>
            </a:r>
            <a:endParaRPr lang="en-US" dirty="0"/>
          </a:p>
          <a:p>
            <a:r>
              <a:rPr lang="en-US" sz="1200" b="0" i="0" u="none" strike="noStrike" kern="1200" dirty="0">
                <a:solidFill>
                  <a:schemeClr val="tx1"/>
                </a:solidFill>
                <a:effectLst/>
                <a:latin typeface="+mn-lt"/>
                <a:ea typeface="+mn-ea"/>
                <a:cs typeface="+mn-cs"/>
              </a:rPr>
              <a:t>Please don’t ever tell someone to be grateful for what they have left until they’ve had a chance to mourn what they’ve lost. It will take longer than you think is reasonable, rational or even right. But that’s ok. True friends – love at all times, The truest friends and “helpers” are those who wait for the griever to emerge from the darkness that swallowed them alive without growing afraid, anxious or impatient. They don’t pressure their friend to be the old familiar person they’re used to; they’re willing to accept that things are different, embrace the now-scarred one they love, and are confident that their compassionate, non-demanding presence is the surest expression of mercy to their suffering friend. They’re ok with messy and slow and few answers….and they never say “Move on.”</a:t>
            </a:r>
          </a:p>
          <a:p>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083C6EF-4B27-BB4A-AC0B-5DA1D96C5113}" type="slidenum">
              <a:rPr lang="en-US" smtClean="0"/>
              <a:t>55</a:t>
            </a:fld>
            <a:endParaRPr lang="en-US" dirty="0"/>
          </a:p>
        </p:txBody>
      </p:sp>
    </p:spTree>
    <p:extLst>
      <p:ext uri="{BB962C8B-B14F-4D97-AF65-F5344CB8AC3E}">
        <p14:creationId xmlns:p14="http://schemas.microsoft.com/office/powerpoint/2010/main" val="4107361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huge shift in grief thinking for our culture. The idea of continuing bonds. .American culture says move away from your grief but we want to encourage grievers to enlarge it so they can get comfortable in their grief so that one day put it away. continuing bonds is rooted in the notion that instead of severing ties could the idea of staying connected actually be beneficial and research suggests it 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Rituals can include releasing </a:t>
            </a:r>
            <a:r>
              <a:rPr lang="en-US" sz="1200" kern="1200" dirty="0" err="1">
                <a:solidFill>
                  <a:schemeClr val="tx1"/>
                </a:solidFill>
                <a:effectLst/>
                <a:latin typeface="+mn-lt"/>
                <a:ea typeface="+mn-ea"/>
                <a:cs typeface="+mn-cs"/>
              </a:rPr>
              <a:t>ballons</a:t>
            </a:r>
            <a:r>
              <a:rPr lang="en-US" sz="1200" kern="1200" dirty="0">
                <a:solidFill>
                  <a:schemeClr val="tx1"/>
                </a:solidFill>
                <a:effectLst/>
                <a:latin typeface="+mn-lt"/>
                <a:ea typeface="+mn-ea"/>
                <a:cs typeface="+mn-cs"/>
              </a:rPr>
              <a:t>, CELLEBRATION OF LIFE  PLANTING A TREE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MORE PEOPLE ARE MOVING TOWARD CREMATION AND MANY EXPRESS THEY WISH THEY HAD SOMETHING MORE THEY COULD HAVE DONE TO BRING HONOR OR CLOSURE TO THE LOSS</a:t>
            </a:r>
          </a:p>
          <a:p>
            <a:endParaRPr lang="en-US" dirty="0"/>
          </a:p>
        </p:txBody>
      </p:sp>
      <p:sp>
        <p:nvSpPr>
          <p:cNvPr id="4" name="Slide Number Placeholder 3"/>
          <p:cNvSpPr>
            <a:spLocks noGrp="1"/>
          </p:cNvSpPr>
          <p:nvPr>
            <p:ph type="sldNum" sz="quarter" idx="5"/>
          </p:nvPr>
        </p:nvSpPr>
        <p:spPr/>
        <p:txBody>
          <a:bodyPr/>
          <a:lstStyle/>
          <a:p>
            <a:fld id="{2083C6EF-4B27-BB4A-AC0B-5DA1D96C5113}" type="slidenum">
              <a:rPr lang="en-US" smtClean="0"/>
              <a:t>56</a:t>
            </a:fld>
            <a:endParaRPr lang="en-US" dirty="0"/>
          </a:p>
        </p:txBody>
      </p:sp>
    </p:spTree>
    <p:extLst>
      <p:ext uri="{BB962C8B-B14F-4D97-AF65-F5344CB8AC3E}">
        <p14:creationId xmlns:p14="http://schemas.microsoft.com/office/powerpoint/2010/main" val="532078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dirty="0">
                <a:solidFill>
                  <a:schemeClr val="tx1"/>
                </a:solidFill>
                <a:effectLst/>
                <a:latin typeface="+mn-lt"/>
                <a:ea typeface="+mn-ea"/>
                <a:cs typeface="+mn-cs"/>
              </a:rPr>
              <a:t>The value of metaphor for therapy lies in the TRANSFER OF MEANING      THE CAPACITY TO BRIDGE CONCEPTS AND EXTEND the imagination into recognizing new possibilities. NT EXTERNALIZES THE PERSON FROM THE PROBLEM THRU STORYTELLING AND GIVES THE EXTERNALIZED CONCEPT AN IMAGE THAT THE CLIENT CAN TALK ABOUT.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ASK THE CLIENT TO GIVE THE PROBLEM A NAME  THEY SAY GUILT     I METAPHORICALLY DESCRIBE IT AS A HUGE BRICK WALL     ASK WHERE ARE YOU IN RELATIONSHIP TO THE WALL? WHAT WOULD IT TAKE TO REMOVE ONE BRICK FROM THE WALL/</a:t>
            </a:r>
          </a:p>
          <a:p>
            <a:r>
              <a:rPr lang="en-US" sz="1200" b="0" i="0" u="none" strike="noStrike" kern="1200" dirty="0">
                <a:solidFill>
                  <a:schemeClr val="tx1"/>
                </a:solidFill>
                <a:effectLst/>
                <a:latin typeface="+mn-lt"/>
                <a:ea typeface="+mn-ea"/>
                <a:cs typeface="+mn-cs"/>
              </a:rPr>
              <a:t>personalizing or objectifying the problem, depicting it in a form outside the person,</a:t>
            </a:r>
          </a:p>
          <a:p>
            <a:r>
              <a:rPr lang="en-US" sz="1200" b="0" i="0" u="none" strike="noStrike" kern="1200" dirty="0">
                <a:solidFill>
                  <a:schemeClr val="tx1"/>
                </a:solidFill>
                <a:effectLst/>
                <a:latin typeface="+mn-lt"/>
                <a:ea typeface="+mn-ea"/>
                <a:cs typeface="+mn-cs"/>
              </a:rPr>
              <a:t>talking about it as if it had separate motives and a life of its own</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C6EF-4B27-BB4A-AC0B-5DA1D96C5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076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become living memorials to these persons, even after they have died. Noting the imprint that such people have made on our own lives can be a powerful way of honoring their contribution, forming a living web of connection that we, through our lives, extend to others (</a:t>
            </a:r>
            <a:r>
              <a:rPr lang="en-US" sz="1200" kern="1200" dirty="0" err="1">
                <a:solidFill>
                  <a:schemeClr val="tx1"/>
                </a:solidFill>
                <a:effectLst/>
                <a:latin typeface="+mn-lt"/>
                <a:ea typeface="+mn-ea"/>
                <a:cs typeface="+mn-cs"/>
              </a:rPr>
              <a:t>Vickio</a:t>
            </a:r>
            <a:r>
              <a:rPr lang="en-US" sz="1200" kern="1200" dirty="0">
                <a:solidFill>
                  <a:schemeClr val="tx1"/>
                </a:solidFill>
                <a:effectLst/>
                <a:latin typeface="+mn-lt"/>
                <a:ea typeface="+mn-ea"/>
                <a:cs typeface="+mn-cs"/>
              </a:rPr>
              <a:t>, in press).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Life Imprint  ALLOW TIME FOR THE GRIEVER TO REFLECT ON VARIOUS QUALITIES OF THE DECEASED THEN ASK HOW THAT PERSON HAS IMPACTED: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FA7B188-94CF-724A-8920-5B264C022C7C}" type="slidenum">
              <a:rPr lang="en-US" smtClean="0"/>
              <a:t>58</a:t>
            </a:fld>
            <a:endParaRPr lang="en-US"/>
          </a:p>
        </p:txBody>
      </p:sp>
    </p:spTree>
    <p:extLst>
      <p:ext uri="{BB962C8B-B14F-4D97-AF65-F5344CB8AC3E}">
        <p14:creationId xmlns:p14="http://schemas.microsoft.com/office/powerpoint/2010/main" val="118146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mentioned earlier that we have to know what meaning the client attached to the trauma because Guilt and shame complicate grief and recovery, so we want to assess for that as well as any cognitive distortions. </a:t>
            </a:r>
          </a:p>
          <a:p>
            <a:r>
              <a:rPr lang="en-US" sz="1200" kern="1200" dirty="0">
                <a:solidFill>
                  <a:schemeClr val="tx1"/>
                </a:solidFill>
                <a:effectLst/>
                <a:latin typeface="+mn-lt"/>
                <a:ea typeface="+mn-ea"/>
                <a:cs typeface="+mn-cs"/>
              </a:rPr>
              <a:t>This was huge for me because I PERSONALIZED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Mike’s suicide. My set -in stone beliefs were things like “I’m responsible. It’s my </a:t>
            </a:r>
            <a:r>
              <a:rPr lang="en-US" sz="1200" kern="1200" dirty="0" err="1">
                <a:solidFill>
                  <a:schemeClr val="tx1"/>
                </a:solidFill>
                <a:effectLst/>
                <a:latin typeface="+mn-lt"/>
                <a:ea typeface="+mn-ea"/>
                <a:cs typeface="+mn-cs"/>
              </a:rPr>
              <a:t>fault.I</a:t>
            </a:r>
            <a:r>
              <a:rPr lang="en-US" sz="1200" kern="1200" dirty="0">
                <a:solidFill>
                  <a:schemeClr val="tx1"/>
                </a:solidFill>
                <a:effectLst/>
                <a:latin typeface="+mn-lt"/>
                <a:ea typeface="+mn-ea"/>
                <a:cs typeface="+mn-cs"/>
              </a:rPr>
              <a:t> CAUSED THIS. I SHOULD HAVE FLOWN BACK WITH HIM THAT DAY ON THE PLANE. I SHOULD HAVE THIS AND I SHOULD HAVE THAT.   </a:t>
            </a:r>
            <a:r>
              <a:rPr lang="en-US" sz="1200" kern="1200" baseline="0" dirty="0">
                <a:solidFill>
                  <a:schemeClr val="tx1"/>
                </a:solidFill>
                <a:effectLst/>
                <a:latin typeface="+mn-lt"/>
                <a:ea typeface="+mn-ea"/>
                <a:cs typeface="+mn-cs"/>
              </a:rPr>
              <a:t>I WAS DROWNING IN THIS: and these become the things we tell ourselves.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So I challenge that WITH THE CLIENT: I  might say -can you give me some evidence that this was your fault? Could it be possible that ….? Could it be that blaming yourself protected you from others blaming you?</a:t>
            </a:r>
          </a:p>
          <a:p>
            <a:r>
              <a:rPr lang="en-US" sz="1200" kern="1200" dirty="0">
                <a:solidFill>
                  <a:schemeClr val="tx1"/>
                </a:solidFill>
                <a:effectLst/>
                <a:latin typeface="+mn-lt"/>
                <a:ea typeface="+mn-ea"/>
                <a:cs typeface="+mn-cs"/>
              </a:rPr>
              <a:t>If your clients are HOLDING</a:t>
            </a:r>
            <a:r>
              <a:rPr lang="en-US" sz="1200" kern="1200" baseline="0" dirty="0">
                <a:solidFill>
                  <a:schemeClr val="tx1"/>
                </a:solidFill>
                <a:effectLst/>
                <a:latin typeface="+mn-lt"/>
                <a:ea typeface="+mn-ea"/>
                <a:cs typeface="+mn-cs"/>
              </a:rPr>
              <a:t> THAT KIND OF MEANING </a:t>
            </a:r>
            <a:r>
              <a:rPr lang="en-US" sz="1200" b="1"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75EB37BD-BCC5-B645-A3BF-250BE3097F7F}" type="slidenum">
              <a:rPr lang="en-US" smtClean="0"/>
              <a:t>59</a:t>
            </a:fld>
            <a:endParaRPr lang="en-US"/>
          </a:p>
        </p:txBody>
      </p:sp>
    </p:spTree>
    <p:extLst>
      <p:ext uri="{BB962C8B-B14F-4D97-AF65-F5344CB8AC3E}">
        <p14:creationId xmlns:p14="http://schemas.microsoft.com/office/powerpoint/2010/main" val="3369236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parts work  is a GREAT PLACE TO GO TO HELP CLIENTS process that parts that hold damaging emotions. So after we’ve spent time processing emotions regarding the guilt </a:t>
            </a:r>
          </a:p>
          <a:p>
            <a:endParaRPr lang="en-US" baseline="0" dirty="0"/>
          </a:p>
          <a:p>
            <a:r>
              <a:rPr lang="en-US" baseline="0" dirty="0"/>
              <a:t>THEN I INTRODUCE the CONCEPT OF POSSIBILITY. </a:t>
            </a:r>
            <a:r>
              <a:rPr lang="en-US" b="1" baseline="0" dirty="0"/>
              <a:t>IS IT POSSIBLE THAT IT WASN'T YOUR FAULT</a:t>
            </a:r>
            <a:r>
              <a:rPr lang="en-US" baseline="0" dirty="0"/>
              <a:t>? I ask them to sit with that idea and see what comes up in the body. THAT'S WHERE I START.  That's planting a seed. </a:t>
            </a:r>
          </a:p>
          <a:p>
            <a:r>
              <a:rPr lang="en-US" baseline="0" dirty="0"/>
              <a:t>If they can consider it, I say, WHAT WOULD IT MEAN if you could HOLD the IDEA THAT THERE WAS NOTHING YOU could have done to stop it?</a:t>
            </a:r>
          </a:p>
          <a:p>
            <a:r>
              <a:rPr lang="en-US" baseline="0" dirty="0"/>
              <a:t>It could mean a lot of things. IF GUILT LIFTS. LIFE COULD BEGIN AGAIN. I COULD START HEALTHY GRIEVING</a:t>
            </a:r>
          </a:p>
          <a:p>
            <a:r>
              <a:rPr lang="en-US" sz="1200" b="1"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B37BD-BCC5-B645-A3BF-250BE3097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9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LONELINESS AND DISCONNECTION ARE GOING TO BE OUR BUZZ WORDS AND THIS WILL BE TRUE OF SUICIDE LOSS SURVIVORS B/C WE ARE ONE OF THE MOST AT RISK POPULATIONS These stats were pre covid  Let me draw your attention to the word loneliness in each of these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A PROTECIVE FACTOR WOULD BE STRONG SOCIAL SUPPORT   </a:t>
            </a:r>
          </a:p>
          <a:p>
            <a:r>
              <a:rPr lang="en-US" dirty="0"/>
              <a:t> https://</a:t>
            </a:r>
            <a:r>
              <a:rPr lang="en-US" dirty="0" err="1"/>
              <a:t>www.mentalhealth.org.uk</a:t>
            </a:r>
            <a:r>
              <a:rPr lang="en-US" dirty="0"/>
              <a:t>/sites/default/files/</a:t>
            </a:r>
            <a:r>
              <a:rPr lang="en-US" dirty="0" err="1"/>
              <a:t>the_lonely_society_report.pdf</a:t>
            </a:r>
            <a:endParaRPr lang="en-US" dirty="0"/>
          </a:p>
        </p:txBody>
      </p:sp>
      <p:sp>
        <p:nvSpPr>
          <p:cNvPr id="4" name="Slide Number Placeholder 3"/>
          <p:cNvSpPr>
            <a:spLocks noGrp="1"/>
          </p:cNvSpPr>
          <p:nvPr>
            <p:ph type="sldNum" sz="quarter" idx="10"/>
          </p:nvPr>
        </p:nvSpPr>
        <p:spPr/>
        <p:txBody>
          <a:bodyPr/>
          <a:lstStyle/>
          <a:p>
            <a:fld id="{6CC59AC4-E29C-9F4C-A36A-98029198386E}" type="slidenum">
              <a:rPr lang="en-US" smtClean="0"/>
              <a:t>6</a:t>
            </a:fld>
            <a:endParaRPr lang="en-US"/>
          </a:p>
        </p:txBody>
      </p:sp>
    </p:spTree>
    <p:extLst>
      <p:ext uri="{BB962C8B-B14F-4D97-AF65-F5344CB8AC3E}">
        <p14:creationId xmlns:p14="http://schemas.microsoft.com/office/powerpoint/2010/main" val="4255141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SEE HOW SHAME IS EXPERIENCED IN THE CLIENTS BODY. WHAT PART HOLDS THE SHAME      What happens to you when you feel shame/    I can’t speak, I want to shrink, I want to die. Be invisible. Disconnect from others. </a:t>
            </a:r>
          </a:p>
          <a:p>
            <a:r>
              <a:rPr lang="en-US" dirty="0"/>
              <a:t>Again, I WANT TO EXPLORE THAT AS A SURVIVAL STRATEGY             Ok, and how DID ALL THOSE THING HELP YOU SURVIVE?</a:t>
            </a:r>
          </a:p>
          <a:p>
            <a:endParaRPr lang="en-US" dirty="0"/>
          </a:p>
          <a:p>
            <a:r>
              <a:rPr lang="en-US" dirty="0"/>
              <a:t>So back to parts work, I will ask the client, WHAT PART OF YOU BELIEVES YOU’RE A TERRIBLE PERONS?/ A failure? A bad wife? HOW DOES IT HELP YOU TO BELIEVE THAT?  Did it help? Many times, these beliefs serve a defensive function. Be curious if they still do?</a:t>
            </a:r>
          </a:p>
          <a:p>
            <a:endParaRPr lang="en-US" dirty="0"/>
          </a:p>
          <a:p>
            <a:r>
              <a:rPr lang="en-US" dirty="0"/>
              <a:t>http://</a:t>
            </a:r>
            <a:r>
              <a:rPr lang="en-US" dirty="0" err="1"/>
              <a:t>www.jackhirose.com</a:t>
            </a:r>
            <a:r>
              <a:rPr lang="en-US" dirty="0"/>
              <a:t>/wp-content/uploads/2016/07/Shame-and-Self-Loathing-Vancouver-2016-Handout-Day-2.pdf</a:t>
            </a:r>
          </a:p>
          <a:p>
            <a:r>
              <a:rPr lang="en-US" dirty="0"/>
              <a:t>There b/c s this internal conflict b/w parts. The traumatized part of the personality is going to fight, flee, freeze submit, or attach. We have to teach clients to bring their wisdom, truth, faith, to this wounded part to instill hope. </a:t>
            </a:r>
          </a:p>
          <a:p>
            <a:endParaRPr lang="en-US" dirty="0"/>
          </a:p>
          <a:p>
            <a:r>
              <a:rPr lang="en-US" dirty="0"/>
              <a:t>When clients can access this wise part, their emotions are not so intense. If clients can notice this part that holds the guilt, shame, self loathing, they can also notice another part that governs that part. They can also notice any updates on what the client has learned thru the journey and how this shamed part is now viewed.</a:t>
            </a:r>
          </a:p>
          <a:p>
            <a:endParaRPr lang="en-US" dirty="0"/>
          </a:p>
          <a:p>
            <a:r>
              <a:rPr lang="en-US" dirty="0"/>
              <a:t> </a:t>
            </a:r>
          </a:p>
          <a:p>
            <a:r>
              <a:rPr lang="en-US" dirty="0"/>
              <a:t>Grigsby and Stephens did research on procedural learning with shame. </a:t>
            </a:r>
            <a:r>
              <a:rPr lang="en-US" sz="1200" b="0" i="0" u="none" strike="noStrike" kern="1200" dirty="0">
                <a:solidFill>
                  <a:schemeClr val="tx1"/>
                </a:solidFill>
                <a:effectLst/>
                <a:latin typeface="+mn-lt"/>
                <a:ea typeface="+mn-ea"/>
                <a:cs typeface="+mn-cs"/>
              </a:rPr>
              <a:t>They discuss the development of the procedural (implicit) memory system during early child development. Procedural memory involves our motor and cognitive skills, perception, and much of our character and behavior, which are unconscious. Language develops several years later in childhood and forms the declarative (explicit) memory system, which is conscious. Declarative memory is both episodic, recalling personal events, and semantic, remembering objective facts. </a:t>
            </a:r>
          </a:p>
          <a:p>
            <a:r>
              <a:rPr lang="en-US" sz="1200" b="0" i="0" u="none" strike="noStrike" kern="1200" dirty="0">
                <a:solidFill>
                  <a:schemeClr val="tx1"/>
                </a:solidFill>
                <a:effectLst/>
                <a:latin typeface="+mn-lt"/>
                <a:ea typeface="+mn-ea"/>
                <a:cs typeface="+mn-cs"/>
              </a:rPr>
              <a:t>These two memory systems in the brain, declarative and procedural, appear to validate Freud’s topographic model of the mind. </a:t>
            </a:r>
            <a:r>
              <a:rPr lang="en-US" dirty="0"/>
              <a:t>we have to work with procedural learning system not the declarative system if we want to help people change thinking patterns that keep them ruminating. To notice what happens rather than make judgments and repeatedly call attention to it. It’s mindfulness.  So to intervene we need to disrupt the patterns that were procedurally learned. </a:t>
            </a:r>
            <a:r>
              <a:rPr lang="en-US" sz="1200" b="0" i="0" u="none" strike="noStrike" kern="1200" dirty="0">
                <a:solidFill>
                  <a:schemeClr val="tx1"/>
                </a:solidFill>
                <a:effectLst/>
                <a:latin typeface="+mn-lt"/>
                <a:ea typeface="+mn-ea"/>
                <a:cs typeface="+mn-cs"/>
              </a:rPr>
              <a:t>When unconscious enactments are brought into consciousness, declarative memory may be able to modify procedural memory. </a:t>
            </a:r>
            <a:r>
              <a:rPr lang="en-US" dirty="0"/>
              <a:t>For example, I’m noticing a pattern here…..you laugh when …. You can’t make eye contact… so we offer things up to clients to interrupt the procedural patterns….</a:t>
            </a:r>
          </a:p>
          <a:p>
            <a:endParaRPr lang="en-US" dirty="0"/>
          </a:p>
          <a:p>
            <a:r>
              <a:rPr lang="en-US" dirty="0"/>
              <a:t>On the heels of shame comes stigma so I want to say a few words about this. Stigma is huge for survivors of suicide and their loved one who took their life. Stigma is thought of as a mark of disgrace and so it hinders help seeking behavior in survivor's and obviously those with mental health disorders. In the past few years with all the attention given to mental health with rising suicide rates and the Pandemic, we are starting to have much needed conversations about mental illness. We need education and we need to be careful about the language we use surrounding mental health. So whatever your sphere of influence, consider using it to start a conversation about mental health. Have this conversation with your client and see what their experience is with this b/c it can be a huge trigger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93ED7-54B2-4241-B7F7-A6101D24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0926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 CURLED UP IN BALL AND WE INTERUPTED IT BY PICKING ME UP   WALKING HAND SLAPPING</a:t>
            </a:r>
          </a:p>
        </p:txBody>
      </p:sp>
      <p:sp>
        <p:nvSpPr>
          <p:cNvPr id="4" name="Slide Number Placeholder 3"/>
          <p:cNvSpPr>
            <a:spLocks noGrp="1"/>
          </p:cNvSpPr>
          <p:nvPr>
            <p:ph type="sldNum" sz="quarter" idx="5"/>
          </p:nvPr>
        </p:nvSpPr>
        <p:spPr/>
        <p:txBody>
          <a:bodyPr/>
          <a:lstStyle/>
          <a:p>
            <a:fld id="{EFA7B188-94CF-724A-8920-5B264C022C7C}" type="slidenum">
              <a:rPr lang="en-US" smtClean="0"/>
              <a:t>62</a:t>
            </a:fld>
            <a:endParaRPr lang="en-US"/>
          </a:p>
        </p:txBody>
      </p:sp>
    </p:spTree>
    <p:extLst>
      <p:ext uri="{BB962C8B-B14F-4D97-AF65-F5344CB8AC3E}">
        <p14:creationId xmlns:p14="http://schemas.microsoft.com/office/powerpoint/2010/main" val="4285431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alpha val="80000"/>
                  </a:schemeClr>
                </a:solidFill>
                <a:latin typeface="Times New Roman" panose="02020603050405020304" pitchFamily="18" charset="0"/>
                <a:cs typeface="Times New Roman" panose="02020603050405020304" pitchFamily="18" charset="0"/>
              </a:rPr>
              <a:t>AS  I SAID WITH THE CHAIN LINK DIAGRAM, WE HAVE TO HELP FOLKS DEAL WITH THEIR VULERABILITIES TO TRIGGERS. THEY HAVE TO UNDERSTAND THAT THEY MAY ALWAYS HAVE STRONG FEELINGS ABOUT WHAT HAPPENED. IT’S NOT GETTING RID OF THOSE, IT’S LEARNING HOW TO BE WITH THEM ADAPTIVEY. IT’S GOING BEYOND THE WORDS TO THE BODY SENSATIONS AND  SEEING WHAT COMES UP IF THEY SIT WITH THE SADNESS OR AROUSAL.  WE B/C OVERWHELMED B/C WE HAVE NO STRATEGY AS TO HOW TO DEAL WITH THINGS THAT TRIGGER US.</a:t>
            </a:r>
          </a:p>
          <a:p>
            <a:endParaRPr lang="en-US" sz="1200" dirty="0">
              <a:solidFill>
                <a:schemeClr val="tx1">
                  <a:alpha val="80000"/>
                </a:schemeClr>
              </a:solidFill>
              <a:latin typeface="Times New Roman" panose="02020603050405020304" pitchFamily="18" charset="0"/>
              <a:cs typeface="Times New Roman" panose="02020603050405020304" pitchFamily="18" charset="0"/>
            </a:endParaRPr>
          </a:p>
          <a:p>
            <a:r>
              <a:rPr lang="en-US" sz="1200" dirty="0">
                <a:solidFill>
                  <a:schemeClr val="tx1">
                    <a:alpha val="80000"/>
                  </a:schemeClr>
                </a:solidFill>
                <a:latin typeface="Times New Roman" panose="02020603050405020304" pitchFamily="18" charset="0"/>
                <a:cs typeface="Times New Roman" panose="02020603050405020304" pitchFamily="18" charset="0"/>
              </a:rPr>
              <a:t>Change the way we relate to ourselves: </a:t>
            </a:r>
            <a:r>
              <a:rPr lang="en-US" sz="1200" b="1" i="1" dirty="0">
                <a:solidFill>
                  <a:schemeClr val="tx1">
                    <a:alpha val="80000"/>
                  </a:schemeClr>
                </a:solidFill>
                <a:latin typeface="Times New Roman" panose="02020603050405020304" pitchFamily="18" charset="0"/>
                <a:cs typeface="Times New Roman" panose="02020603050405020304" pitchFamily="18" charset="0"/>
              </a:rPr>
              <a:t>Practice</a:t>
            </a:r>
            <a:r>
              <a:rPr lang="en-US" sz="1200" b="1" dirty="0">
                <a:solidFill>
                  <a:schemeClr val="tx1">
                    <a:alpha val="80000"/>
                  </a:schemeClr>
                </a:solidFill>
                <a:latin typeface="Times New Roman" panose="02020603050405020304" pitchFamily="18" charset="0"/>
                <a:cs typeface="Times New Roman" panose="02020603050405020304" pitchFamily="18" charset="0"/>
              </a:rPr>
              <a:t> self-kindness, gentleness, and patience with </a:t>
            </a:r>
            <a:r>
              <a:rPr lang="en-US" sz="1200" b="1" i="1" dirty="0">
                <a:solidFill>
                  <a:schemeClr val="tx1">
                    <a:alpha val="80000"/>
                  </a:schemeClr>
                </a:solidFill>
                <a:latin typeface="Times New Roman" panose="02020603050405020304" pitchFamily="18" charset="0"/>
                <a:cs typeface="Times New Roman" panose="02020603050405020304" pitchFamily="18" charset="0"/>
              </a:rPr>
              <a:t>self </a:t>
            </a:r>
          </a:p>
          <a:p>
            <a:r>
              <a:rPr lang="en-US" sz="1200" dirty="0">
                <a:solidFill>
                  <a:schemeClr val="tx1">
                    <a:alpha val="80000"/>
                  </a:schemeClr>
                </a:solidFill>
                <a:latin typeface="Times New Roman" panose="02020603050405020304" pitchFamily="18" charset="0"/>
                <a:cs typeface="Times New Roman" panose="02020603050405020304" pitchFamily="18" charset="0"/>
              </a:rPr>
              <a:t>Recognition of common humanity. </a:t>
            </a:r>
            <a:r>
              <a:rPr lang="en-US" sz="1200" b="1" dirty="0">
                <a:solidFill>
                  <a:schemeClr val="tx1">
                    <a:alpha val="80000"/>
                  </a:schemeClr>
                </a:solidFill>
                <a:latin typeface="Times New Roman" panose="02020603050405020304" pitchFamily="18" charset="0"/>
                <a:cs typeface="Times New Roman" panose="02020603050405020304" pitchFamily="18" charset="0"/>
              </a:rPr>
              <a:t>Being human is subject to limitations</a:t>
            </a:r>
          </a:p>
          <a:p>
            <a:r>
              <a:rPr lang="en-US" sz="1200" dirty="0">
                <a:solidFill>
                  <a:schemeClr val="tx1">
                    <a:alpha val="80000"/>
                  </a:schemeClr>
                </a:solidFill>
                <a:latin typeface="Times New Roman" panose="02020603050405020304" pitchFamily="18" charset="0"/>
                <a:cs typeface="Times New Roman" panose="02020603050405020304" pitchFamily="18" charset="0"/>
              </a:rPr>
              <a:t>Mindfulness helps us turn toward our suffering and pause</a:t>
            </a:r>
          </a:p>
          <a:p>
            <a:r>
              <a:rPr lang="en-US" i="1" dirty="0">
                <a:solidFill>
                  <a:schemeClr val="tx1">
                    <a:alpha val="80000"/>
                  </a:schemeClr>
                </a:solidFill>
                <a:latin typeface="Times New Roman" panose="02020603050405020304" pitchFamily="18" charset="0"/>
                <a:cs typeface="Times New Roman" panose="02020603050405020304" pitchFamily="18" charset="0"/>
              </a:rPr>
              <a:t>Research by Kristen Neff, PhD</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Self-compassion helps to downregulate the threat response. When the stress response (fight–flight–freeze) is triggered by a threat to our self-concept, we are likely to turn on ourselves in an unholy trinity of reactions. We fight ourselves (self-criticism), we flee from others (isolation), or we freeze (rumination).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Write a letter from the compassionate part of yourself to the part of yourself that is struggling</a:t>
            </a:r>
          </a:p>
        </p:txBody>
      </p:sp>
      <p:sp>
        <p:nvSpPr>
          <p:cNvPr id="4" name="Slide Number Placeholder 3"/>
          <p:cNvSpPr>
            <a:spLocks noGrp="1"/>
          </p:cNvSpPr>
          <p:nvPr>
            <p:ph type="sldNum" sz="quarter" idx="5"/>
          </p:nvPr>
        </p:nvSpPr>
        <p:spPr/>
        <p:txBody>
          <a:bodyPr/>
          <a:lstStyle/>
          <a:p>
            <a:fld id="{60D4FC85-F038-A940-AF8F-9C54E66D574E}" type="slidenum">
              <a:rPr lang="en-US" smtClean="0"/>
              <a:t>63</a:t>
            </a:fld>
            <a:endParaRPr lang="en-US"/>
          </a:p>
        </p:txBody>
      </p:sp>
    </p:spTree>
    <p:extLst>
      <p:ext uri="{BB962C8B-B14F-4D97-AF65-F5344CB8AC3E}">
        <p14:creationId xmlns:p14="http://schemas.microsoft.com/office/powerpoint/2010/main" val="1665443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Assess</a:t>
            </a:r>
            <a:r>
              <a:rPr lang="en-US" baseline="0" dirty="0"/>
              <a:t> client's self talk. BC IT’S THE STORY THEY ARE TELLING THEMSELVES AND NEG SELF DEFEATING STORIES KEEP THEM STUCK. GUILT AND SHAME LEAD TO NEG SELF TALK   POINT IT OUT. TRACK INTERNAL MONOLOGUES. </a:t>
            </a:r>
            <a:r>
              <a:rPr lang="en-US" dirty="0"/>
              <a:t>Clients may not even notice how much negative self talk they are doing. and they can't change what they don't notice. so track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do a  beliefs ex....how</a:t>
            </a:r>
            <a:r>
              <a:rPr lang="en-US" baseline="0" dirty="0"/>
              <a:t> does it feel in your body to say that? it feels awful!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I might even hold my hand up to them and Ask : How might you reframe that thought using a softer less judgmental tone?</a:t>
            </a:r>
            <a:r>
              <a:rPr lang="en-US" b="1" baseline="0" dirty="0"/>
              <a:t> Is there a kinder way to say that to yourself? </a:t>
            </a:r>
            <a:r>
              <a:rPr lang="en-US" sz="1200" b="1" kern="1200" dirty="0">
                <a:solidFill>
                  <a:schemeClr val="tx1"/>
                </a:solidFill>
                <a:effectLst/>
                <a:latin typeface="+mn-lt"/>
                <a:ea typeface="+mn-ea"/>
                <a:cs typeface="+mn-cs"/>
              </a:rPr>
              <a:t>Can you express that thought in a way that would help motivate you to move forward in life ? Is there</a:t>
            </a:r>
            <a:r>
              <a:rPr lang="en-US" sz="1200" b="1" kern="1200" baseline="0" dirty="0">
                <a:solidFill>
                  <a:schemeClr val="tx1"/>
                </a:solidFill>
                <a:effectLst/>
                <a:latin typeface="+mn-lt"/>
                <a:ea typeface="+mn-ea"/>
                <a:cs typeface="+mn-cs"/>
              </a:rPr>
              <a:t> a way to say that so it doesn’t evoke such feelings of guilt/shame?</a:t>
            </a:r>
          </a:p>
          <a:p>
            <a:r>
              <a:rPr lang="en-US" dirty="0"/>
              <a:t>Also, the way they talk to themselves is often their IN SOMEONE ELSES voice. Ask them whose voice is saying this? Sometimes it’s a monologue from the past. It was real when they were small but is it relevant now? I am curious if the messages you received were wrong!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Can they tell a new story about who they are? Could past messages have been wrong? </a:t>
            </a:r>
          </a:p>
          <a:p>
            <a:r>
              <a:rPr lang="en-US" sz="1200" dirty="0">
                <a:latin typeface="Times New Roman" panose="02020603050405020304" pitchFamily="18" charset="0"/>
                <a:cs typeface="Times New Roman" panose="02020603050405020304" pitchFamily="18" charset="0"/>
              </a:rPr>
              <a:t>Let’s create your own monologue now. W</a:t>
            </a:r>
            <a:r>
              <a:rPr lang="en-US" sz="1200" b="1" dirty="0">
                <a:latin typeface="Times New Roman" panose="02020603050405020304" pitchFamily="18" charset="0"/>
                <a:cs typeface="Times New Roman" panose="02020603050405020304" pitchFamily="18" charset="0"/>
              </a:rPr>
              <a:t>hat do you want to tell yourself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B37BD-BCC5-B645-A3BF-250BE3097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714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ALL ABOUT BELIEFS AND AS I SAID EARLIER WE NEED TO DIG DEEP INTO WHAT FOLKS ARE BELIEVING AFTER THIS TRAGEDY B/C BELIEFS DRIVE BEHAVIOR ALONG WITH OUR NEEDS.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 DO A LOT OF TEACHING ON BELIEF SYSTEMS, I USE MY EXPANDED VIEW OF THE DTR AND I TEACH ABOUT THE 5 CORE NEEDS THAT I OUTLINE IN MY FIRST BOOK. </a:t>
            </a:r>
          </a:p>
          <a:p>
            <a:endParaRPr lang="en-US" dirty="0"/>
          </a:p>
          <a:p>
            <a:r>
              <a:rPr lang="en-US" dirty="0"/>
              <a:t>SO THEY ARE GOING TO HAVE TO WORK HARD TO CREATE NEW SUSTAINABLE FRAMEWORKS OF MEANING FOR EVERY AREA OF LIFE THAT HAS BEEN CHALLENGED. That includes spirituality if they are people of faith.   So they can be left with these kinds of feelings/beliefs</a:t>
            </a:r>
          </a:p>
        </p:txBody>
      </p:sp>
      <p:sp>
        <p:nvSpPr>
          <p:cNvPr id="4" name="Slide Number Placeholder 3"/>
          <p:cNvSpPr>
            <a:spLocks noGrp="1"/>
          </p:cNvSpPr>
          <p:nvPr>
            <p:ph type="sldNum" sz="quarter" idx="10"/>
          </p:nvPr>
        </p:nvSpPr>
        <p:spPr/>
        <p:txBody>
          <a:bodyPr/>
          <a:lstStyle/>
          <a:p>
            <a:fld id="{75EB37BD-BCC5-B645-A3BF-250BE3097F7F}" type="slidenum">
              <a:rPr lang="en-US" smtClean="0"/>
              <a:t>65</a:t>
            </a:fld>
            <a:endParaRPr lang="en-US"/>
          </a:p>
        </p:txBody>
      </p:sp>
    </p:spTree>
    <p:extLst>
      <p:ext uri="{BB962C8B-B14F-4D97-AF65-F5344CB8AC3E}">
        <p14:creationId xmlns:p14="http://schemas.microsoft.com/office/powerpoint/2010/main" val="1521258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EB37BD-BCC5-B645-A3BF-250BE3097F7F}" type="slidenum">
              <a:rPr lang="en-US" smtClean="0"/>
              <a:t>66</a:t>
            </a:fld>
            <a:endParaRPr lang="en-US" dirty="0"/>
          </a:p>
        </p:txBody>
      </p:sp>
    </p:spTree>
    <p:extLst>
      <p:ext uri="{BB962C8B-B14F-4D97-AF65-F5344CB8AC3E}">
        <p14:creationId xmlns:p14="http://schemas.microsoft.com/office/powerpoint/2010/main" val="3412951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Do we know when clients have reached a sustainable level of PTG?  When</a:t>
            </a:r>
            <a:r>
              <a:rPr lang="en-US" b="1" baseline="0" dirty="0"/>
              <a:t> they </a:t>
            </a:r>
            <a:r>
              <a:rPr lang="en-US" b="1" dirty="0"/>
              <a:t>CAN HOLD THE IDEA THAT THERE WAS NOTHING THEY COULD HAVE DONE TO STOP THE SUICIDE.</a:t>
            </a:r>
          </a:p>
          <a:p>
            <a:r>
              <a:rPr lang="en-US" b="1" dirty="0"/>
              <a:t>When they can SEE that the most</a:t>
            </a:r>
            <a:r>
              <a:rPr lang="en-US" b="1" baseline="0" dirty="0"/>
              <a:t> important part of their story isn’t what happened to them, but WHAT HAS HAPPENED IN AND THRU THEM AS A RESULT OF THIS JOURNEY THRU SORROW and suffering. </a:t>
            </a:r>
          </a:p>
          <a:p>
            <a:r>
              <a:rPr lang="en-US" b="1" baseline="0" dirty="0"/>
              <a:t>when they CAN BE CURIOUS about how will USE THEIR STORY to touch the lives of others. </a:t>
            </a:r>
          </a:p>
          <a:p>
            <a:r>
              <a:rPr lang="en-US" b="1" baseline="0" dirty="0"/>
              <a:t>WHEN THEY RECOGNIZE THEY NOT ONLY SURVIVED BUT CAN ONCE AGAIN THRIVE</a:t>
            </a:r>
          </a:p>
          <a:p>
            <a:r>
              <a:rPr lang="en-US" b="1" baseline="0" dirty="0"/>
              <a:t>THEY WILL BE</a:t>
            </a:r>
          </a:p>
          <a:p>
            <a:pPr lvl="0"/>
            <a:r>
              <a:rPr lang="en-US" sz="1200" b="1" kern="1200" dirty="0">
                <a:solidFill>
                  <a:schemeClr val="tx1"/>
                </a:solidFill>
                <a:effectLst/>
                <a:latin typeface="+mn-lt"/>
                <a:ea typeface="+mn-ea"/>
                <a:cs typeface="+mn-cs"/>
              </a:rPr>
              <a:t>Empowered—I’m a survivor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Connected—with friends, family and the larger community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Grateful –For resourced people who walked ALONGSIDE and For that which remains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a:t>
            </a:r>
            <a:r>
              <a:rPr lang="en-US" sz="1200" b="1" kern="1200" baseline="0" dirty="0">
                <a:solidFill>
                  <a:schemeClr val="tx1"/>
                </a:solidFill>
                <a:effectLst/>
                <a:latin typeface="+mn-lt"/>
                <a:ea typeface="+mn-ea"/>
                <a:cs typeface="+mn-cs"/>
              </a:rPr>
              <a:t> growth will occur</a:t>
            </a:r>
            <a:r>
              <a:rPr lang="en-US" sz="1200" b="1" kern="1200" dirty="0">
                <a:solidFill>
                  <a:schemeClr val="tx1"/>
                </a:solidFill>
                <a:effectLst/>
                <a:latin typeface="+mn-lt"/>
                <a:ea typeface="+mn-ea"/>
                <a:cs typeface="+mn-cs"/>
              </a:rPr>
              <a:t>—God is good even when we suffer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EB37BD-BCC5-B645-A3BF-250BE3097F7F}" type="slidenum">
              <a:rPr lang="en-US" smtClean="0"/>
              <a:t>67</a:t>
            </a:fld>
            <a:endParaRPr lang="en-US" dirty="0"/>
          </a:p>
        </p:txBody>
      </p:sp>
    </p:spTree>
    <p:extLst>
      <p:ext uri="{BB962C8B-B14F-4D97-AF65-F5344CB8AC3E}">
        <p14:creationId xmlns:p14="http://schemas.microsoft.com/office/powerpoint/2010/main" val="565470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AMBIGUITY AROUND THE DEATH THE MORE COMPLICATED THE GRIEF.  THE MORE AMBIGUITY IN THE REALATIONSHIP WITH THE DECEASED THE MORE COMPLICATED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inability to accept the loss, preoccupation with the deceased, confusion about one’s role in life, and loss of purpose and hope for the future (Lichtenthal et al. 2004; </a:t>
            </a:r>
            <a:r>
              <a:rPr lang="en-US" dirty="0" err="1"/>
              <a:t>Prigerson</a:t>
            </a:r>
            <a:r>
              <a:rPr lang="en-US" dirty="0"/>
              <a:t> et al. 1999; Stroebe et al. 2007) </a:t>
            </a:r>
          </a:p>
          <a:p>
            <a:endParaRPr lang="en-US" dirty="0"/>
          </a:p>
        </p:txBody>
      </p:sp>
      <p:sp>
        <p:nvSpPr>
          <p:cNvPr id="4" name="Slide Number Placeholder 3"/>
          <p:cNvSpPr>
            <a:spLocks noGrp="1"/>
          </p:cNvSpPr>
          <p:nvPr>
            <p:ph type="sldNum" sz="quarter" idx="5"/>
          </p:nvPr>
        </p:nvSpPr>
        <p:spPr/>
        <p:txBody>
          <a:bodyPr/>
          <a:lstStyle/>
          <a:p>
            <a:fld id="{EFA7B188-94CF-724A-8920-5B264C022C7C}" type="slidenum">
              <a:rPr lang="en-US" smtClean="0"/>
              <a:t>69</a:t>
            </a:fld>
            <a:endParaRPr lang="en-US"/>
          </a:p>
        </p:txBody>
      </p:sp>
    </p:spTree>
    <p:extLst>
      <p:ext uri="{BB962C8B-B14F-4D97-AF65-F5344CB8AC3E}">
        <p14:creationId xmlns:p14="http://schemas.microsoft.com/office/powerpoint/2010/main" val="1306809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5F024-07C0-F341-B1D7-65946858E5DE}" type="slidenum">
              <a:rPr lang="en-US" smtClean="0"/>
              <a:t>70</a:t>
            </a:fld>
            <a:endParaRPr lang="en-US"/>
          </a:p>
        </p:txBody>
      </p:sp>
    </p:spTree>
    <p:extLst>
      <p:ext uri="{BB962C8B-B14F-4D97-AF65-F5344CB8AC3E}">
        <p14:creationId xmlns:p14="http://schemas.microsoft.com/office/powerpoint/2010/main" val="224087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DEATH BY SUICIDE PROFOUNDLY AFFECTS AT LEAST 6 OTHER PEOPLE.  REMENBER TERRY’S COUNSELOR SPENT A LOT OF TIME ON THIS PIECE  WITH HER…..</a:t>
            </a:r>
          </a:p>
        </p:txBody>
      </p:sp>
      <p:sp>
        <p:nvSpPr>
          <p:cNvPr id="4" name="Slide Number Placeholder 3"/>
          <p:cNvSpPr>
            <a:spLocks noGrp="1"/>
          </p:cNvSpPr>
          <p:nvPr>
            <p:ph type="sldNum" sz="quarter" idx="10"/>
          </p:nvPr>
        </p:nvSpPr>
        <p:spPr/>
        <p:txBody>
          <a:bodyPr/>
          <a:lstStyle/>
          <a:p>
            <a:fld id="{6CF93ED7-54B2-4241-B7F7-A6101D246376}" type="slidenum">
              <a:rPr lang="en-US" smtClean="0"/>
              <a:t>7</a:t>
            </a:fld>
            <a:endParaRPr lang="en-US"/>
          </a:p>
        </p:txBody>
      </p:sp>
    </p:spTree>
    <p:extLst>
      <p:ext uri="{BB962C8B-B14F-4D97-AF65-F5344CB8AC3E}">
        <p14:creationId xmlns:p14="http://schemas.microsoft.com/office/powerpoint/2010/main" val="248867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death by suicide is usually SUDDEN often UNEXPECTED and usually VIOLENT.   THESE FACTORS INCREASE THE DEGREE OF SHOCK AND TRAUMA EXPERIENCED by survivors  COMPARED TO OTHER TYPES OF BEREAMENT. Survivors struggle to make sense of what has happened sometimes for years. </a:t>
            </a:r>
            <a:endParaRPr lang="en-US"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CAUSES FUNDAMENTAL BELIEFS TO BE CHALLENGED. IT’S NOT LIKE A NORMAL DEATH </a:t>
            </a:r>
            <a:r>
              <a:rPr lang="en-US" dirty="0"/>
              <a:t>where someone is sick and expected to die. </a:t>
            </a:r>
            <a:r>
              <a:rPr lang="en-US" sz="1200" kern="1200" dirty="0">
                <a:solidFill>
                  <a:schemeClr val="tx1"/>
                </a:solidFill>
                <a:effectLst/>
                <a:latin typeface="+mn-lt"/>
                <a:ea typeface="+mn-ea"/>
                <a:cs typeface="+mn-cs"/>
              </a:rPr>
              <a:t>when losses are premature, sudden and violent, the assault on an individual’s assumptive world can be ESPECIALLY  severe and protracted </a:t>
            </a:r>
            <a:endParaRPr lang="en-US" dirty="0"/>
          </a:p>
          <a:p>
            <a:endParaRPr lang="en-US" dirty="0"/>
          </a:p>
          <a:p>
            <a:r>
              <a:rPr lang="en-US" dirty="0"/>
              <a:t>It can be complex </a:t>
            </a:r>
            <a:r>
              <a:rPr lang="en-US" sz="1200" b="0" i="0" u="none" strike="noStrike" kern="1200" dirty="0">
                <a:solidFill>
                  <a:schemeClr val="tx1"/>
                </a:solidFill>
                <a:effectLst/>
                <a:latin typeface="+mn-lt"/>
                <a:ea typeface="+mn-ea"/>
                <a:cs typeface="+mn-cs"/>
              </a:rPr>
              <a:t>If the person witnessed the death or  found the body, they may SUFFER WITH PTS, FLASHBACKS AND NIGHTMARES. This can also happen even if the person did not see their loved one, but cannot stop imagining what happened –</a:t>
            </a:r>
          </a:p>
          <a:p>
            <a:endParaRPr lang="en-US" dirty="0"/>
          </a:p>
          <a:p>
            <a:r>
              <a:rPr lang="en-US" dirty="0"/>
              <a:t> </a:t>
            </a:r>
            <a:r>
              <a:rPr lang="en-US" sz="1200" b="0" i="0" u="none" strike="noStrike" kern="1200" dirty="0">
                <a:solidFill>
                  <a:schemeClr val="tx1"/>
                </a:solidFill>
                <a:effectLst/>
                <a:latin typeface="+mn-lt"/>
                <a:ea typeface="+mn-ea"/>
                <a:cs typeface="+mn-cs"/>
              </a:rPr>
              <a:t>Death by suicide ,EVEN MORE THAN OTHER TYPES OF BEREAVMENT, MAKES PEOPLE UNCOMFORTABLE AND UNCERTAIN OF HOW TO REACT. THIS MAKES IT MORE ISOLATING FOR THE SURVIVORS. </a:t>
            </a:r>
          </a:p>
          <a:p>
            <a:r>
              <a:rPr lang="en-US" sz="1200" b="0" i="0" u="none" strike="noStrike" kern="1200" dirty="0">
                <a:solidFill>
                  <a:schemeClr val="tx1"/>
                </a:solidFill>
                <a:effectLst/>
                <a:latin typeface="+mn-lt"/>
                <a:ea typeface="+mn-ea"/>
                <a:cs typeface="+mn-cs"/>
              </a:rPr>
              <a:t>There is still a HUGE AMOUNT OF STIGMA attached to suicide, ROOTED IN CENTURIES OF HISTORY and THIS GENERATES MISCPLACED ASSOCIATIONS OF WEAKNESS, BLAME, SHAME, AND EVEN SIN. </a:t>
            </a:r>
          </a:p>
          <a:p>
            <a:pPr indent="-228600">
              <a:lnSpc>
                <a:spcPct val="90000"/>
              </a:lnSpc>
              <a:spcAft>
                <a:spcPts val="600"/>
              </a:spcAft>
              <a:buFont typeface="Arial" panose="020B0604020202020204" pitchFamily="34" charset="0"/>
              <a:buChar char="•"/>
            </a:pPr>
            <a:r>
              <a:rPr lang="en-US" sz="1200" b="1" dirty="0">
                <a:solidFill>
                  <a:schemeClr val="tx1">
                    <a:alpha val="80000"/>
                  </a:schemeClr>
                </a:solidFill>
                <a:latin typeface="Times New Roman" panose="02020603050405020304" pitchFamily="18" charset="0"/>
                <a:cs typeface="Times New Roman" panose="02020603050405020304" pitchFamily="18" charset="0"/>
              </a:rPr>
              <a:t>Confusion </a:t>
            </a:r>
            <a:r>
              <a:rPr lang="en-US" sz="1200" dirty="0">
                <a:solidFill>
                  <a:schemeClr val="tx1">
                    <a:alpha val="80000"/>
                  </a:schemeClr>
                </a:solidFill>
                <a:latin typeface="Times New Roman" panose="02020603050405020304" pitchFamily="18" charset="0"/>
                <a:cs typeface="Times New Roman" panose="02020603050405020304" pitchFamily="18" charset="0"/>
              </a:rPr>
              <a:t>about mental illness</a:t>
            </a:r>
            <a:endParaRPr lang="en-US" sz="1200" b="1" dirty="0">
              <a:solidFill>
                <a:schemeClr val="tx1">
                  <a:alpha val="80000"/>
                </a:schemeClr>
              </a:solidFill>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r>
              <a:rPr lang="en-US" sz="1200" dirty="0">
                <a:solidFill>
                  <a:schemeClr val="tx1">
                    <a:alpha val="80000"/>
                  </a:schemeClr>
                </a:solidFill>
                <a:latin typeface="Times New Roman" panose="02020603050405020304" pitchFamily="18" charset="0"/>
                <a:cs typeface="Times New Roman" panose="02020603050405020304" pitchFamily="18" charset="0"/>
              </a:rPr>
              <a:t>Sign of </a:t>
            </a:r>
            <a:r>
              <a:rPr lang="en-US" sz="1200" b="1" dirty="0">
                <a:solidFill>
                  <a:schemeClr val="tx1">
                    <a:alpha val="80000"/>
                  </a:schemeClr>
                </a:solidFill>
                <a:latin typeface="Times New Roman" panose="02020603050405020304" pitchFamily="18" charset="0"/>
                <a:cs typeface="Times New Roman" panose="02020603050405020304" pitchFamily="18" charset="0"/>
              </a:rPr>
              <a:t>COWARDICE</a:t>
            </a:r>
          </a:p>
          <a:p>
            <a:r>
              <a:rPr lang="en-US" dirty="0"/>
              <a:t>There can ALSO be unfinished business and survivors can carry a lot of guilt and shame, FEELLING SOMEHOW RESPONSIBLE FOR THEIR LOVED ONE’S DEATH. They are left with the Why’s and the  lose ends for a lifetime. BC There is no closure to a loss by suicide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18BBC-3BFC-F043-88E4-C7502AE4A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71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EDWIN SHNEIDMAN WAS A PROMINENT SUICIDOLOGIST IN THE 1950’S AND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S0—TAKE A MINUTE AND CLOSE YOUR EYES AND BREATHE THAT IN.. think about the person you love the most in this world and imagine if you can, you are responsible for that person’s death. That’s what THIS is------for suicide loss survivors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p:txBody>
      </p:sp>
      <p:sp>
        <p:nvSpPr>
          <p:cNvPr id="4" name="Slide Number Placeholder 3"/>
          <p:cNvSpPr>
            <a:spLocks noGrp="1"/>
          </p:cNvSpPr>
          <p:nvPr>
            <p:ph type="sldNum" sz="quarter" idx="5"/>
          </p:nvPr>
        </p:nvSpPr>
        <p:spPr/>
        <p:txBody>
          <a:bodyPr/>
          <a:lstStyle/>
          <a:p>
            <a:fld id="{1185F024-07C0-F341-B1D7-65946858E5DE}" type="slidenum">
              <a:rPr lang="en-US" smtClean="0"/>
              <a:t>9</a:t>
            </a:fld>
            <a:endParaRPr lang="en-US"/>
          </a:p>
        </p:txBody>
      </p:sp>
    </p:spTree>
    <p:extLst>
      <p:ext uri="{BB962C8B-B14F-4D97-AF65-F5344CB8AC3E}">
        <p14:creationId xmlns:p14="http://schemas.microsoft.com/office/powerpoint/2010/main" val="314302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C010-5F19-8648-A4FA-3D931C88B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D83ED4-306D-F940-9343-9710B6435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16C9C8-1A97-1D4A-AFAF-3D2FDBC08B23}"/>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5" name="Footer Placeholder 4">
            <a:extLst>
              <a:ext uri="{FF2B5EF4-FFF2-40B4-BE49-F238E27FC236}">
                <a16:creationId xmlns:a16="http://schemas.microsoft.com/office/drawing/2014/main" id="{6AFA22D5-E718-3245-9535-D835C5639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F5B77-F817-2E44-BC4A-37D074ACDE60}"/>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187546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7831-F889-2A49-BE44-F723CFF25B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8B10E8-AD01-834C-97EB-83CAC0673B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056FC-1161-F042-A0B8-813C062D7741}"/>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5" name="Footer Placeholder 4">
            <a:extLst>
              <a:ext uri="{FF2B5EF4-FFF2-40B4-BE49-F238E27FC236}">
                <a16:creationId xmlns:a16="http://schemas.microsoft.com/office/drawing/2014/main" id="{BBB0A5D9-E4C1-3F41-8792-F4634960D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9D88-D76C-8143-8B32-5C03CE14DB6E}"/>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87926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45F1D-6C0D-0F42-969C-748AB1B7AA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17AEC4-DD50-9648-9772-C472AF2B6C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73D43-E168-0A47-BF73-D5C8421992E3}"/>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5" name="Footer Placeholder 4">
            <a:extLst>
              <a:ext uri="{FF2B5EF4-FFF2-40B4-BE49-F238E27FC236}">
                <a16:creationId xmlns:a16="http://schemas.microsoft.com/office/drawing/2014/main" id="{73C312EB-CFDD-D146-A7D6-66EBA4C42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5BC14-1F43-B94E-8C2E-81ED5E9E6A18}"/>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248740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1B87-365E-204A-A896-AEEC096DB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398D5-A2A8-9E4B-B715-F1F190AECF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CC3E-2A90-1D45-B78E-7DB2BFFC2593}"/>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5" name="Footer Placeholder 4">
            <a:extLst>
              <a:ext uri="{FF2B5EF4-FFF2-40B4-BE49-F238E27FC236}">
                <a16:creationId xmlns:a16="http://schemas.microsoft.com/office/drawing/2014/main" id="{2C4C9E65-05DA-A04B-843F-AE94FF0E1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55F7E-60E4-FA4B-BD96-0F1EA82952C6}"/>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126694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4C9C-EF86-F84F-B5F8-ED842D675B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32CD6-D51A-7E44-8BF8-8D363AF401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7BF4D6-6050-F34F-803D-4C867D829E57}"/>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5" name="Footer Placeholder 4">
            <a:extLst>
              <a:ext uri="{FF2B5EF4-FFF2-40B4-BE49-F238E27FC236}">
                <a16:creationId xmlns:a16="http://schemas.microsoft.com/office/drawing/2014/main" id="{EA8B36C1-16B6-CA45-B69B-38102A3C7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6D4F1-0E1D-F644-A578-DBF400895FBD}"/>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3504264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9E7F-7E0F-0E43-B548-3200B66A0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FBCEA-FC84-794B-8ADF-55FAFAD690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CEA6D9-78DA-204C-8852-68CBC8D0D8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B5A7B-09F7-EF41-980C-8EAA8EE4CC1E}"/>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6" name="Footer Placeholder 5">
            <a:extLst>
              <a:ext uri="{FF2B5EF4-FFF2-40B4-BE49-F238E27FC236}">
                <a16:creationId xmlns:a16="http://schemas.microsoft.com/office/drawing/2014/main" id="{18FDAAA5-9828-EA43-BE6F-B217C815C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552E1-AC1E-304B-A017-1EF4DE31D04F}"/>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299414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B6F7-3ED9-444B-AD91-95B81006C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0AD04-118E-C348-968A-CA31B5F52D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C1107-3D2A-8145-8050-1759F52EE0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5DB607-BEBE-644A-9940-1B32ACAEE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4B861-6371-7245-BD25-9C5A9ADF5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C786E-B8B7-1947-B4FF-3C10745E3AE9}"/>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8" name="Footer Placeholder 7">
            <a:extLst>
              <a:ext uri="{FF2B5EF4-FFF2-40B4-BE49-F238E27FC236}">
                <a16:creationId xmlns:a16="http://schemas.microsoft.com/office/drawing/2014/main" id="{573B6D22-926D-114E-BB4C-90A1506E51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AF2B64-4163-FF46-83C2-36F68B81E114}"/>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73888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B8D3-14E8-C045-BD5E-55B23A4FA8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A76E7A-7ECB-F34F-AA2B-94FF04BABD06}"/>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4" name="Footer Placeholder 3">
            <a:extLst>
              <a:ext uri="{FF2B5EF4-FFF2-40B4-BE49-F238E27FC236}">
                <a16:creationId xmlns:a16="http://schemas.microsoft.com/office/drawing/2014/main" id="{C8EDB8D3-ACA9-C744-A498-F54F0A55F1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8ED5B0-D42F-5445-935E-161D17FBBBDB}"/>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424818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E1A1F-6427-F341-9C99-244EC5916866}"/>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3" name="Footer Placeholder 2">
            <a:extLst>
              <a:ext uri="{FF2B5EF4-FFF2-40B4-BE49-F238E27FC236}">
                <a16:creationId xmlns:a16="http://schemas.microsoft.com/office/drawing/2014/main" id="{C5E3E631-A620-0E42-8399-149807096E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765645-E42C-C145-BBCB-4C334C997CD9}"/>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125846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8F0D-80EC-A94D-A5CF-C3BC335310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E2CA99-C7DD-E242-893E-C8401D17A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5036D7-4BE8-8645-97FB-B75E13757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D636E-F773-1643-8D37-25C9723FCAD7}"/>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6" name="Footer Placeholder 5">
            <a:extLst>
              <a:ext uri="{FF2B5EF4-FFF2-40B4-BE49-F238E27FC236}">
                <a16:creationId xmlns:a16="http://schemas.microsoft.com/office/drawing/2014/main" id="{B9F0701B-F0C7-6E4D-A41C-315EED581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C3B55-8B39-8B47-9870-F462462F333D}"/>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289068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2EA5-FECA-6647-A1AE-0D70A4D7C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E32C2-8DF9-F04D-AD5A-191345C93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52E4BD-76E0-4847-A7CD-5EF490FBA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44211-7106-8C43-8877-CA66E84B4E9B}"/>
              </a:ext>
            </a:extLst>
          </p:cNvPr>
          <p:cNvSpPr>
            <a:spLocks noGrp="1"/>
          </p:cNvSpPr>
          <p:nvPr>
            <p:ph type="dt" sz="half" idx="10"/>
          </p:nvPr>
        </p:nvSpPr>
        <p:spPr/>
        <p:txBody>
          <a:bodyPr/>
          <a:lstStyle/>
          <a:p>
            <a:fld id="{E0E3E858-7585-944F-89A1-A0DC5B96D516}" type="datetimeFigureOut">
              <a:rPr lang="en-US" smtClean="0"/>
              <a:t>9/6/21</a:t>
            </a:fld>
            <a:endParaRPr lang="en-US"/>
          </a:p>
        </p:txBody>
      </p:sp>
      <p:sp>
        <p:nvSpPr>
          <p:cNvPr id="6" name="Footer Placeholder 5">
            <a:extLst>
              <a:ext uri="{FF2B5EF4-FFF2-40B4-BE49-F238E27FC236}">
                <a16:creationId xmlns:a16="http://schemas.microsoft.com/office/drawing/2014/main" id="{E3A38EE1-1F0E-A442-985B-58D4FC332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5DED7-54A8-0D44-9679-F3348B4D16C7}"/>
              </a:ext>
            </a:extLst>
          </p:cNvPr>
          <p:cNvSpPr>
            <a:spLocks noGrp="1"/>
          </p:cNvSpPr>
          <p:nvPr>
            <p:ph type="sldNum" sz="quarter" idx="12"/>
          </p:nvPr>
        </p:nvSpPr>
        <p:spPr/>
        <p:txBody>
          <a:bodyPr/>
          <a:lstStyle/>
          <a:p>
            <a:fld id="{C0E0DBC4-5641-ED47-B327-96C728E77998}" type="slidenum">
              <a:rPr lang="en-US" smtClean="0"/>
              <a:t>‹#›</a:t>
            </a:fld>
            <a:endParaRPr lang="en-US"/>
          </a:p>
        </p:txBody>
      </p:sp>
    </p:spTree>
    <p:extLst>
      <p:ext uri="{BB962C8B-B14F-4D97-AF65-F5344CB8AC3E}">
        <p14:creationId xmlns:p14="http://schemas.microsoft.com/office/powerpoint/2010/main" val="175826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C1D1BE-B42D-174F-A321-A7B060A82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F3032C-6D18-4245-A498-18E2FA981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CF6A6-8BAF-4943-8FB4-26F707F5F3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3E858-7585-944F-89A1-A0DC5B96D516}" type="datetimeFigureOut">
              <a:rPr lang="en-US" smtClean="0"/>
              <a:t>9/6/21</a:t>
            </a:fld>
            <a:endParaRPr lang="en-US"/>
          </a:p>
        </p:txBody>
      </p:sp>
      <p:sp>
        <p:nvSpPr>
          <p:cNvPr id="5" name="Footer Placeholder 4">
            <a:extLst>
              <a:ext uri="{FF2B5EF4-FFF2-40B4-BE49-F238E27FC236}">
                <a16:creationId xmlns:a16="http://schemas.microsoft.com/office/drawing/2014/main" id="{3309D52A-1E68-5E47-91AD-2713864B6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F263E-8336-D948-A2C0-AA2D88D0E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0DBC4-5641-ED47-B327-96C728E77998}" type="slidenum">
              <a:rPr lang="en-US" smtClean="0"/>
              <a:t>‹#›</a:t>
            </a:fld>
            <a:endParaRPr lang="en-US"/>
          </a:p>
        </p:txBody>
      </p:sp>
    </p:spTree>
    <p:extLst>
      <p:ext uri="{BB962C8B-B14F-4D97-AF65-F5344CB8AC3E}">
        <p14:creationId xmlns:p14="http://schemas.microsoft.com/office/powerpoint/2010/main" val="1738733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itaschult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dOK6zYxzU-0?start=551&amp;feature=oembed"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eg"/><Relationship Id="rId7" Type="http://schemas.openxmlformats.org/officeDocument/2006/relationships/diagramColors" Target="../diagrams/colors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8.jpeg"/><Relationship Id="rId7" Type="http://schemas.openxmlformats.org/officeDocument/2006/relationships/diagramColors" Target="../diagrams/colors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1.jpeg"/><Relationship Id="rId7" Type="http://schemas.openxmlformats.org/officeDocument/2006/relationships/diagramColors" Target="../diagrams/colors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2.jpeg"/><Relationship Id="rId7" Type="http://schemas.openxmlformats.org/officeDocument/2006/relationships/diagramColors" Target="../diagrams/colors1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3.jpeg"/><Relationship Id="rId7" Type="http://schemas.openxmlformats.org/officeDocument/2006/relationships/diagramColors" Target="../diagrams/colors1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8.jpeg"/><Relationship Id="rId7" Type="http://schemas.openxmlformats.org/officeDocument/2006/relationships/diagramColors" Target="../diagrams/colors13.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xml.rels><?xml version="1.0" encoding="UTF-8" standalone="yes"?>
<Relationships xmlns="http://schemas.openxmlformats.org/package/2006/relationships"><Relationship Id="rId3" Type="http://schemas.openxmlformats.org/officeDocument/2006/relationships/hyperlink" Target="https://www.theguardian.com/science/2014/feb/16/loneliness-twice-as-unhealthy-as-obesity-older-peop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mentalhealth.org.uk/content/assets/PDF/publications/the_lonely_society_report.pdf" TargetMode="External"/><Relationship Id="rId4" Type="http://schemas.openxmlformats.org/officeDocument/2006/relationships/hyperlink" Target="http://www.campaigntoendloneliness.org/blog/the-most-terrible-poverty-loneliness-and-mental-health/"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3.jpeg"/><Relationship Id="rId7" Type="http://schemas.openxmlformats.org/officeDocument/2006/relationships/diagramColors" Target="../diagrams/colors15.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4.jpeg"/><Relationship Id="rId7" Type="http://schemas.openxmlformats.org/officeDocument/2006/relationships/diagramColors" Target="../diagrams/colors17.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afsp.or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www.ncbi.nlm.nih.gov/pubmed/9460740" TargetMode="External"/><Relationship Id="rId3" Type="http://schemas.openxmlformats.org/officeDocument/2006/relationships/hyperlink" Target="https://scholar.google.com/scholar_lookup?journal=Clin+Psychol+Rev.&amp;title=Information+processing+and+PTSD:+A+review+of+the+empirical+literature.&amp;author=TC.+Buckley&amp;author=EB.+Blanchard&amp;author=WT.+Neill&amp;volume=28&amp;publication_year=2000&amp;pages=1041-1065&amp;pmid=11098399&amp;" TargetMode="External"/><Relationship Id="rId7" Type="http://schemas.openxmlformats.org/officeDocument/2006/relationships/hyperlink" Target="https://scholar.google.com/scholar_lookup?journal=Dev+Psychopathol.&amp;title=Neuroendocrine+activity+and+memory-related+impairments+in+posttraumatic+stress+disorder.&amp;author=J.+Golier&amp;author=R.+Yehuda&amp;volume=10&amp;publication_year=1998&amp;pages=857-869&amp;pmid=9886230&amp;" TargetMode="External"/><Relationship Id="rId2" Type="http://schemas.openxmlformats.org/officeDocument/2006/relationships/hyperlink" Target="https://www.ncbi.nlm.nih.gov/pubmed/11098399" TargetMode="External"/><Relationship Id="rId1" Type="http://schemas.openxmlformats.org/officeDocument/2006/relationships/slideLayout" Target="../slideLayouts/slideLayout2.xml"/><Relationship Id="rId6" Type="http://schemas.openxmlformats.org/officeDocument/2006/relationships/hyperlink" Target="https://www.ncbi.nlm.nih.gov/pubmed/9886230" TargetMode="External"/><Relationship Id="rId5" Type="http://schemas.openxmlformats.org/officeDocument/2006/relationships/hyperlink" Target="https://scholar.google.com/scholar_lookup?journal=Behav+Res+Ther.&amp;title=A+cognitive+neuroscience+account+of+post-traumatic+stress+disorder+and+its+treatment.&amp;author=CR.+Brew&#239;n&amp;volume=39&amp;publication_year=2001&amp;pages=373-393&amp;pmid=11280338&amp;" TargetMode="External"/><Relationship Id="rId4" Type="http://schemas.openxmlformats.org/officeDocument/2006/relationships/hyperlink" Target="https://www.ncbi.nlm.nih.gov/pubmed/11280338" TargetMode="External"/><Relationship Id="rId9" Type="http://schemas.openxmlformats.org/officeDocument/2006/relationships/hyperlink" Target="https://scholar.google.com/scholar_lookup?journal=Neuropsychology.&amp;title=Attention+and+memory+dysfunction+in+posttraumatic+stress+disorder.&amp;author=JJ.+Vasterling&amp;author=K.+Brailey&amp;author=Jl.+Constans&amp;author=+et+al.&amp;volume=12&amp;publication_year=1998&amp;pages=125-133&amp;pmid=9460740&amp;"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ncbi.nlm.nih.gov/pubmed/12113915" TargetMode="External"/><Relationship Id="rId2" Type="http://schemas.openxmlformats.org/officeDocument/2006/relationships/hyperlink" Target="https://www.ncbi.nlm.nih.gov/pmc/articles/PMC5580811/" TargetMode="External"/><Relationship Id="rId1" Type="http://schemas.openxmlformats.org/officeDocument/2006/relationships/slideLayout" Target="../slideLayouts/slideLayout2.xml"/><Relationship Id="rId4" Type="http://schemas.openxmlformats.org/officeDocument/2006/relationships/hyperlink" Target="https://scholar.google.com/scholar_lookup?journal=J+Affect+Disord.&amp;title=Are+the+neural+substrates+of+memory+the+final+common+pathway+in+PTSD?&amp;author=BM.+Elzinga&amp;author=JD.+Bremner&amp;volume=70&amp;publication_year=2002&amp;pages=1-17&amp;pmid=12113915&amp;" TargetMode="External"/></Relationships>
</file>

<file path=ppt/slides/_rels/slide76.xml.rels><?xml version="1.0" encoding="UTF-8" standalone="yes"?>
<Relationships xmlns="http://schemas.openxmlformats.org/package/2006/relationships"><Relationship Id="rId2" Type="http://schemas.openxmlformats.org/officeDocument/2006/relationships/hyperlink" Target="http://www.emdrhap.org/content/wp-content/uploads/2014/07/VIII-B_Post-Traumatic-Growth-Inventory.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hyperlink" Target="https://www.ncbi.nlm.nih.gov/pmc/articles/PMC5518443/"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6425-B1C6-DD4E-B32E-8AEA02DC8026}"/>
              </a:ext>
            </a:extLst>
          </p:cNvPr>
          <p:cNvSpPr>
            <a:spLocks noGrp="1"/>
          </p:cNvSpPr>
          <p:nvPr>
            <p:ph type="ctr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Surviving Suicide Loss: Making Your Way Beyond the Ruins</a:t>
            </a:r>
          </a:p>
        </p:txBody>
      </p:sp>
      <p:sp>
        <p:nvSpPr>
          <p:cNvPr id="3" name="Subtitle 2">
            <a:extLst>
              <a:ext uri="{FF2B5EF4-FFF2-40B4-BE49-F238E27FC236}">
                <a16:creationId xmlns:a16="http://schemas.microsoft.com/office/drawing/2014/main" id="{2641B167-F222-2549-B02F-B39E205F8CFC}"/>
              </a:ext>
            </a:extLst>
          </p:cNvPr>
          <p:cNvSpPr>
            <a:spLocks noGrp="1"/>
          </p:cNvSpPr>
          <p:nvPr>
            <p:ph type="subTitle" idx="1"/>
          </p:nvPr>
        </p:nvSpPr>
        <p:spPr/>
        <p:txBody>
          <a:bodyPr>
            <a:normAutofit/>
          </a:bodyPr>
          <a:lstStyle/>
          <a:p>
            <a:r>
              <a:rPr lang="en-US" sz="2800" dirty="0">
                <a:latin typeface="Times New Roman" panose="02020603050405020304" pitchFamily="18" charset="0"/>
                <a:cs typeface="Times New Roman" panose="02020603050405020304" pitchFamily="18" charset="0"/>
              </a:rPr>
              <a:t>Rita A Schulte, LPC</a:t>
            </a:r>
          </a:p>
          <a:p>
            <a:r>
              <a:rPr lang="en-US" sz="2800" dirty="0">
                <a:latin typeface="Times New Roman" panose="02020603050405020304" pitchFamily="18" charset="0"/>
                <a:cs typeface="Times New Roman" panose="02020603050405020304" pitchFamily="18" charset="0"/>
              </a:rPr>
              <a:t>Web: </a:t>
            </a:r>
            <a:r>
              <a:rPr lang="en-US" sz="2800" dirty="0">
                <a:latin typeface="Times New Roman" panose="02020603050405020304" pitchFamily="18" charset="0"/>
                <a:cs typeface="Times New Roman" panose="02020603050405020304" pitchFamily="18" charset="0"/>
                <a:hlinkClick r:id="rId3"/>
              </a:rPr>
              <a:t>www.ritaschulte.com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Email: </a:t>
            </a:r>
            <a:r>
              <a:rPr lang="en-US" sz="2800" dirty="0" err="1">
                <a:latin typeface="Times New Roman" panose="02020603050405020304" pitchFamily="18" charset="0"/>
                <a:cs typeface="Times New Roman" panose="02020603050405020304" pitchFamily="18" charset="0"/>
              </a:rPr>
              <a:t>ritaundergrace@cox.net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754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CB81-86B8-F64D-B72B-C355963B0FFA}"/>
              </a:ext>
            </a:extLst>
          </p:cNvPr>
          <p:cNvSpPr>
            <a:spLocks noGrp="1"/>
          </p:cNvSpPr>
          <p:nvPr>
            <p:ph type="title"/>
          </p:nvPr>
        </p:nvSpPr>
        <p:spPr>
          <a:xfrm>
            <a:off x="121920" y="365126"/>
            <a:ext cx="6619369" cy="456678"/>
          </a:xfrm>
        </p:spPr>
        <p:txBody>
          <a:bodyPr>
            <a:normAutofit fontScale="90000"/>
          </a:bodyPr>
          <a:lstStyle/>
          <a:p>
            <a:r>
              <a:rPr lang="en-US" b="1" dirty="0">
                <a:latin typeface="Times New Roman" panose="02020603050405020304" pitchFamily="18" charset="0"/>
                <a:cs typeface="Times New Roman" panose="02020603050405020304" pitchFamily="18" charset="0"/>
              </a:rPr>
              <a:t>STIGMA</a:t>
            </a:r>
          </a:p>
        </p:txBody>
      </p:sp>
      <p:pic>
        <p:nvPicPr>
          <p:cNvPr id="4" name="Stigma photo_hJ0e7V.mp4">
            <a:hlinkClick r:id="" action="ppaction://media"/>
            <a:extLst>
              <a:ext uri="{FF2B5EF4-FFF2-40B4-BE49-F238E27FC236}">
                <a16:creationId xmlns:a16="http://schemas.microsoft.com/office/drawing/2014/main" id="{8DA03683-AD8A-6245-A4E9-4421A08550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301552" y="365126"/>
            <a:ext cx="4890448" cy="6014917"/>
          </a:xfrm>
        </p:spPr>
      </p:pic>
      <p:sp>
        <p:nvSpPr>
          <p:cNvPr id="7" name="TextBox 6">
            <a:extLst>
              <a:ext uri="{FF2B5EF4-FFF2-40B4-BE49-F238E27FC236}">
                <a16:creationId xmlns:a16="http://schemas.microsoft.com/office/drawing/2014/main" id="{2CC0D3D0-5F22-ED40-BD60-004D2CAF5E65}"/>
              </a:ext>
            </a:extLst>
          </p:cNvPr>
          <p:cNvSpPr txBox="1"/>
          <p:nvPr/>
        </p:nvSpPr>
        <p:spPr>
          <a:xfrm>
            <a:off x="0" y="1111171"/>
            <a:ext cx="7301552" cy="575542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DRIVERS: SHAME/GUILT</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Suggest the individual committed a crime or unpardonable sin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Ignores a mental illness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Social Stigma/ Self Stigma </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Isolated by society, family/friends </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Shame for who they are </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What they did or didn’t do</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Confusion </a:t>
            </a:r>
            <a:r>
              <a:rPr lang="en-US" sz="2800" dirty="0">
                <a:latin typeface="Times New Roman" panose="02020603050405020304" pitchFamily="18" charset="0"/>
                <a:cs typeface="Times New Roman" panose="02020603050405020304" pitchFamily="18" charset="0"/>
              </a:rPr>
              <a:t>about mental illness causes</a:t>
            </a:r>
            <a:r>
              <a:rPr lang="en-US" sz="2800" b="1" dirty="0">
                <a:latin typeface="Times New Roman" panose="02020603050405020304" pitchFamily="18" charset="0"/>
                <a:cs typeface="Times New Roman" panose="02020603050405020304" pitchFamily="18" charset="0"/>
              </a:rPr>
              <a:t> fear</a:t>
            </a:r>
            <a:r>
              <a:rPr lang="en-US" sz="2800" dirty="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Limits help seeking behavior</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Prevents others from offering support</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230890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7356B-813C-364E-B6A7-28A71AEEF7AA}"/>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Times New Roman" panose="02020603050405020304" pitchFamily="18" charset="0"/>
                <a:cs typeface="Times New Roman" panose="02020603050405020304" pitchFamily="18" charset="0"/>
              </a:rPr>
              <a:t>STIGMA</a:t>
            </a:r>
          </a:p>
        </p:txBody>
      </p:sp>
      <p:sp>
        <p:nvSpPr>
          <p:cNvPr id="3" name="Content Placeholder 2">
            <a:extLst>
              <a:ext uri="{FF2B5EF4-FFF2-40B4-BE49-F238E27FC236}">
                <a16:creationId xmlns:a16="http://schemas.microsoft.com/office/drawing/2014/main" id="{12050202-164D-B040-8D8B-5B320648F2B2}"/>
              </a:ext>
            </a:extLst>
          </p:cNvPr>
          <p:cNvSpPr>
            <a:spLocks noGrp="1"/>
          </p:cNvSpPr>
          <p:nvPr>
            <p:ph idx="1"/>
          </p:nvPr>
        </p:nvSpPr>
        <p:spPr>
          <a:xfrm>
            <a:off x="4367695" y="649480"/>
            <a:ext cx="7821257" cy="6041252"/>
          </a:xfrm>
        </p:spPr>
        <p:txBody>
          <a:bodyPr anchor="ctr">
            <a:normAutofit/>
          </a:bodyPr>
          <a:lstStyle/>
          <a:p>
            <a:r>
              <a:rPr lang="en-US" dirty="0">
                <a:latin typeface="Times New Roman" panose="02020603050405020304" pitchFamily="18" charset="0"/>
                <a:cs typeface="Times New Roman" panose="02020603050405020304" pitchFamily="18" charset="0"/>
              </a:rPr>
              <a:t>Suicide loss survivors react with </a:t>
            </a:r>
            <a:r>
              <a:rPr lang="en-US" b="1" dirty="0">
                <a:latin typeface="Times New Roman" panose="02020603050405020304" pitchFamily="18" charset="0"/>
                <a:cs typeface="Times New Roman" panose="02020603050405020304" pitchFamily="18" charset="0"/>
              </a:rPr>
              <a:t>concealment and social withdrawal to perceived and internalized stigma</a:t>
            </a:r>
          </a:p>
          <a:p>
            <a:r>
              <a:rPr lang="en-US" dirty="0">
                <a:latin typeface="Times New Roman" panose="02020603050405020304" pitchFamily="18" charset="0"/>
                <a:cs typeface="Times New Roman" panose="02020603050405020304" pitchFamily="18" charset="0"/>
              </a:rPr>
              <a:t>In the quantitative studies, 15% to </a:t>
            </a:r>
            <a:r>
              <a:rPr lang="en-US" b="1" dirty="0">
                <a:latin typeface="Times New Roman" panose="02020603050405020304" pitchFamily="18" charset="0"/>
                <a:cs typeface="Times New Roman" panose="02020603050405020304" pitchFamily="18" charset="0"/>
              </a:rPr>
              <a:t>35%</a:t>
            </a:r>
            <a:r>
              <a:rPr lang="en-US" dirty="0">
                <a:latin typeface="Times New Roman" panose="02020603050405020304" pitchFamily="18" charset="0"/>
                <a:cs typeface="Times New Roman" panose="02020603050405020304" pitchFamily="18" charset="0"/>
              </a:rPr>
              <a:t> of participants indicated that they had </a:t>
            </a:r>
            <a:r>
              <a:rPr lang="en-US" b="1" dirty="0">
                <a:latin typeface="Times New Roman" panose="02020603050405020304" pitchFamily="18" charset="0"/>
                <a:cs typeface="Times New Roman" panose="02020603050405020304" pitchFamily="18" charset="0"/>
              </a:rPr>
              <a:t>concealed their loss experience or did not want to talk about the death</a:t>
            </a:r>
          </a:p>
          <a:p>
            <a:r>
              <a:rPr lang="en-US" b="1" dirty="0">
                <a:latin typeface="Times New Roman" panose="02020603050405020304" pitchFamily="18" charset="0"/>
                <a:cs typeface="Times New Roman" panose="02020603050405020304" pitchFamily="18" charset="0"/>
              </a:rPr>
              <a:t>Cultural beliefs about help seeking</a:t>
            </a:r>
          </a:p>
          <a:p>
            <a:r>
              <a:rPr lang="en-US" b="1" dirty="0">
                <a:latin typeface="Times New Roman" panose="02020603050405020304" pitchFamily="18" charset="0"/>
                <a:cs typeface="Times New Roman" panose="02020603050405020304" pitchFamily="18" charset="0"/>
              </a:rPr>
              <a:t>Secrets</a:t>
            </a:r>
          </a:p>
          <a:p>
            <a:r>
              <a:rPr lang="en-US" b="1" dirty="0">
                <a:latin typeface="Times New Roman" panose="02020603050405020304" pitchFamily="18" charset="0"/>
                <a:cs typeface="Times New Roman" panose="02020603050405020304" pitchFamily="18" charset="0"/>
              </a:rPr>
              <a:t>Wall of silence by family</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13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4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The English Patient - Last Scene **WARNING SPOILERS**">
            <a:hlinkClick r:id="" action="ppaction://media"/>
            <a:extLst>
              <a:ext uri="{FF2B5EF4-FFF2-40B4-BE49-F238E27FC236}">
                <a16:creationId xmlns:a16="http://schemas.microsoft.com/office/drawing/2014/main" id="{A45C9DF3-5A73-5440-A4F5-66B72B5EA36F}"/>
              </a:ext>
            </a:extLst>
          </p:cNvPr>
          <p:cNvPicPr>
            <a:picLocks noGrp="1" noRot="1" noChangeAspect="1"/>
          </p:cNvPicPr>
          <p:nvPr>
            <p:ph idx="1"/>
            <a:videoFile r:link="rId1"/>
          </p:nvPr>
        </p:nvPicPr>
        <p:blipFill>
          <a:blip r:embed="rId4"/>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2767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026"/>
            <a:ext cx="11353799" cy="2218413"/>
          </a:xfrm>
        </p:spPr>
        <p:txBody>
          <a:bodyPr>
            <a:noAutofit/>
          </a:bodyPr>
          <a:lstStyle/>
          <a:p>
            <a:r>
              <a:rPr lang="en-US" sz="5400" b="1">
                <a:latin typeface="Calisto MT" panose="02040603050505030304" pitchFamily="18" charset="77"/>
              </a:rPr>
              <a:t>WHY!!!!!!!</a:t>
            </a:r>
            <a:endParaRPr lang="en-US" sz="5400" b="1" i="1">
              <a:latin typeface="Calisto MT" panose="02040603050505030304" pitchFamily="18" charset="77"/>
            </a:endParaRPr>
          </a:p>
        </p:txBody>
      </p:sp>
      <p:pic>
        <p:nvPicPr>
          <p:cNvPr id="4" name="Content Placeholder 3"/>
          <p:cNvPicPr>
            <a:picLocks noGrp="1" noChangeAspect="1"/>
          </p:cNvPicPr>
          <p:nvPr>
            <p:ph idx="1"/>
          </p:nvPr>
        </p:nvPicPr>
        <p:blipFill>
          <a:blip r:embed="rId3"/>
          <a:stretch>
            <a:fillRect/>
          </a:stretch>
        </p:blipFill>
        <p:spPr>
          <a:xfrm>
            <a:off x="0" y="1485901"/>
            <a:ext cx="9750577" cy="4300076"/>
          </a:xfrm>
        </p:spPr>
      </p:pic>
      <p:sp>
        <p:nvSpPr>
          <p:cNvPr id="6" name="TextBox 5"/>
          <p:cNvSpPr txBox="1"/>
          <p:nvPr/>
        </p:nvSpPr>
        <p:spPr>
          <a:xfrm>
            <a:off x="159544" y="0"/>
            <a:ext cx="7473462" cy="769441"/>
          </a:xfrm>
          <a:prstGeom prst="rect">
            <a:avLst/>
          </a:prstGeom>
          <a:noFill/>
        </p:spPr>
        <p:txBody>
          <a:bodyPr wrap="square" rtlCol="0">
            <a:spAutoFit/>
          </a:bodyPr>
          <a:lstStyle/>
          <a:p>
            <a:r>
              <a:rPr lang="en-US" sz="4400">
                <a:latin typeface="Calisto MT" panose="02040603050505030304" pitchFamily="18" charset="77"/>
              </a:rPr>
              <a:t>Survivors consumed with  </a:t>
            </a:r>
          </a:p>
        </p:txBody>
      </p:sp>
      <p:sp>
        <p:nvSpPr>
          <p:cNvPr id="3" name="TextBox 2"/>
          <p:cNvSpPr txBox="1"/>
          <p:nvPr/>
        </p:nvSpPr>
        <p:spPr>
          <a:xfrm flipH="1">
            <a:off x="159544" y="5952931"/>
            <a:ext cx="10960442" cy="400110"/>
          </a:xfrm>
          <a:prstGeom prst="rect">
            <a:avLst/>
          </a:prstGeom>
          <a:noFill/>
        </p:spPr>
        <p:txBody>
          <a:bodyPr wrap="square" rtlCol="0">
            <a:spAutoFit/>
          </a:bodyPr>
          <a:lstStyle/>
          <a:p>
            <a:endParaRPr lang="en-US" sz="2000"/>
          </a:p>
        </p:txBody>
      </p:sp>
    </p:spTree>
    <p:extLst>
      <p:ext uri="{BB962C8B-B14F-4D97-AF65-F5344CB8AC3E}">
        <p14:creationId xmlns:p14="http://schemas.microsoft.com/office/powerpoint/2010/main" val="153328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txBody>
          <a:bodyPr anchor="ctr">
            <a:normAutofit/>
          </a:bodyPr>
          <a:lstStyle/>
          <a:p>
            <a:r>
              <a:rPr lang="en-US" sz="3400" b="1" dirty="0">
                <a:latin typeface="Calisto MT" charset="0"/>
                <a:ea typeface="Calisto MT" charset="0"/>
                <a:cs typeface="Calisto MT" charset="0"/>
              </a:rPr>
              <a:t>3 AREAS OF IMPACT VULNERABILITY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8827360"/>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121222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0617" y="0"/>
            <a:ext cx="5621383" cy="6788688"/>
          </a:xfrm>
        </p:spPr>
      </p:pic>
      <p:sp>
        <p:nvSpPr>
          <p:cNvPr id="7" name="TextBox 6"/>
          <p:cNvSpPr txBox="1"/>
          <p:nvPr/>
        </p:nvSpPr>
        <p:spPr>
          <a:xfrm>
            <a:off x="-1" y="0"/>
            <a:ext cx="6570617" cy="6001643"/>
          </a:xfrm>
          <a:prstGeom prst="rect">
            <a:avLst/>
          </a:prstGeom>
          <a:noFill/>
        </p:spPr>
        <p:txBody>
          <a:bodyPr wrap="square" rtlCol="0">
            <a:spAutoFit/>
          </a:bodyPr>
          <a:lstStyle/>
          <a:p>
            <a:pPr lvl="0">
              <a:defRPr/>
            </a:pPr>
            <a:r>
              <a:rPr lang="en-US" sz="2400" dirty="0">
                <a:latin typeface="Times New Roman" panose="02020603050405020304" pitchFamily="18" charset="0"/>
                <a:cs typeface="Times New Roman" panose="02020603050405020304" pitchFamily="18" charset="0"/>
              </a:rPr>
              <a:t>WHY IS THIS HAPPENING? </a:t>
            </a:r>
            <a:r>
              <a:rPr lang="en-US" sz="2400" b="1" dirty="0">
                <a:latin typeface="Times New Roman" panose="02020603050405020304" pitchFamily="18" charset="0"/>
                <a:cs typeface="Times New Roman" panose="02020603050405020304" pitchFamily="18" charset="0"/>
              </a:rPr>
              <a:t>Neurobiology/Somatic Experiences</a:t>
            </a:r>
          </a:p>
          <a:p>
            <a:pPr lvl="0">
              <a:defRPr/>
            </a:pPr>
            <a:r>
              <a:rPr lang="en-US" sz="2400" b="1" dirty="0">
                <a:latin typeface="Times New Roman" panose="02020603050405020304" pitchFamily="18" charset="0"/>
                <a:cs typeface="Times New Roman" panose="02020603050405020304" pitchFamily="18" charset="0"/>
              </a:rPr>
              <a:t>(PTSD/Traumatized Brain)</a:t>
            </a:r>
          </a:p>
          <a:p>
            <a:pPr lvl="0">
              <a:defRPr/>
            </a:pPr>
            <a:endParaRPr lang="en-US" sz="2400" dirty="0">
              <a:latin typeface="Times New Roman" panose="02020603050405020304" pitchFamily="18" charset="0"/>
              <a:cs typeface="Times New Roman" panose="02020603050405020304" pitchFamily="18" charset="0"/>
            </a:endParaRPr>
          </a:p>
          <a:p>
            <a:pPr lvl="0">
              <a:defRPr/>
            </a:pPr>
            <a:r>
              <a:rPr lang="en-US" sz="2400" dirty="0">
                <a:latin typeface="Times New Roman" panose="02020603050405020304" pitchFamily="18" charset="0"/>
                <a:cs typeface="Times New Roman" panose="02020603050405020304" pitchFamily="18" charset="0"/>
              </a:rPr>
              <a:t>WHY DID THIS HAPPEN TO </a:t>
            </a:r>
            <a:r>
              <a:rPr lang="en-US" sz="2400" i="1" dirty="0">
                <a:latin typeface="Times New Roman" panose="02020603050405020304" pitchFamily="18" charset="0"/>
                <a:cs typeface="Times New Roman" panose="02020603050405020304" pitchFamily="18" charset="0"/>
              </a:rPr>
              <a:t>ME</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CRISIS OF Belief (Existential Shattering)</a:t>
            </a:r>
          </a:p>
          <a:p>
            <a:pPr lvl="0">
              <a:defRPr/>
            </a:pPr>
            <a:endParaRPr lang="en-US" sz="2400" b="1" dirty="0">
              <a:latin typeface="Times New Roman" panose="02020603050405020304" pitchFamily="18" charset="0"/>
              <a:cs typeface="Times New Roman" panose="02020603050405020304" pitchFamily="18" charset="0"/>
            </a:endParaRPr>
          </a:p>
          <a:p>
            <a:pPr lvl="0">
              <a:defRPr/>
            </a:pPr>
            <a:r>
              <a:rPr lang="en-US" sz="2400" dirty="0">
                <a:latin typeface="Times New Roman" panose="02020603050405020304" pitchFamily="18" charset="0"/>
                <a:cs typeface="Times New Roman" panose="02020603050405020304" pitchFamily="18" charset="0"/>
              </a:rPr>
              <a:t>WHY WOULD HE DO THIS?  </a:t>
            </a:r>
            <a:r>
              <a:rPr lang="en-US" sz="2400" b="1" dirty="0">
                <a:latin typeface="Times New Roman" panose="02020603050405020304" pitchFamily="18" charset="0"/>
                <a:cs typeface="Times New Roman" panose="02020603050405020304" pitchFamily="18" charset="0"/>
              </a:rPr>
              <a:t>BETRAYAL</a:t>
            </a:r>
          </a:p>
          <a:p>
            <a:pPr lvl="0">
              <a:defRPr/>
            </a:pPr>
            <a:r>
              <a:rPr lang="en-US" sz="2400" b="1" dirty="0">
                <a:latin typeface="Times New Roman" panose="02020603050405020304" pitchFamily="18" charset="0"/>
                <a:cs typeface="Times New Roman" panose="02020603050405020304" pitchFamily="18" charset="0"/>
              </a:rPr>
              <a:t>(Shame/Complex Trauma)</a:t>
            </a:r>
          </a:p>
          <a:p>
            <a:pPr lvl="0">
              <a:defRPr/>
            </a:pPr>
            <a:endParaRPr lang="en-US" sz="2400" dirty="0">
              <a:latin typeface="Times New Roman" panose="02020603050405020304" pitchFamily="18" charset="0"/>
              <a:cs typeface="Times New Roman" panose="02020603050405020304" pitchFamily="18" charset="0"/>
            </a:endParaRPr>
          </a:p>
          <a:p>
            <a:pPr lvl="0">
              <a:defRPr/>
            </a:pPr>
            <a:r>
              <a:rPr lang="en-US" sz="2400" dirty="0">
                <a:latin typeface="Times New Roman" panose="02020603050405020304" pitchFamily="18" charset="0"/>
                <a:cs typeface="Times New Roman" panose="02020603050405020304" pitchFamily="18" charset="0"/>
              </a:rPr>
              <a:t>WHY DID HE LEAVE ME?  </a:t>
            </a:r>
            <a:r>
              <a:rPr lang="en-US" sz="2400" b="1" dirty="0">
                <a:latin typeface="Times New Roman" panose="02020603050405020304" pitchFamily="18" charset="0"/>
                <a:cs typeface="Times New Roman" panose="02020603050405020304" pitchFamily="18" charset="0"/>
              </a:rPr>
              <a:t>ABANDONMENT (Guilt/Shame/Complex Trauma)</a:t>
            </a:r>
          </a:p>
          <a:p>
            <a:pPr lvl="0">
              <a:defRPr/>
            </a:pPr>
            <a:endParaRPr lang="en-US" sz="2400" b="1" dirty="0">
              <a:latin typeface="Times New Roman" panose="02020603050405020304" pitchFamily="18" charset="0"/>
              <a:cs typeface="Times New Roman" panose="02020603050405020304" pitchFamily="18" charset="0"/>
            </a:endParaRPr>
          </a:p>
          <a:p>
            <a:pPr lvl="0">
              <a:defRPr/>
            </a:pPr>
            <a:r>
              <a:rPr lang="en-US" sz="2400" dirty="0">
                <a:latin typeface="Times New Roman" panose="02020603050405020304" pitchFamily="18" charset="0"/>
                <a:cs typeface="Times New Roman" panose="02020603050405020304" pitchFamily="18" charset="0"/>
              </a:rPr>
              <a:t>WHY COULDN’T I HAVE STOPPED IT?  </a:t>
            </a:r>
            <a:r>
              <a:rPr lang="en-US" sz="2400" b="1" dirty="0">
                <a:latin typeface="Times New Roman" panose="02020603050405020304" pitchFamily="18" charset="0"/>
                <a:cs typeface="Times New Roman" panose="02020603050405020304" pitchFamily="18" charset="0"/>
              </a:rPr>
              <a:t>POWERLESSNESS (Guilt/Shame/Complex Trauma)</a:t>
            </a:r>
          </a:p>
        </p:txBody>
      </p:sp>
    </p:spTree>
    <p:extLst>
      <p:ext uri="{BB962C8B-B14F-4D97-AF65-F5344CB8AC3E}">
        <p14:creationId xmlns:p14="http://schemas.microsoft.com/office/powerpoint/2010/main" val="1741782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14"/>
            <a:ext cx="10515600" cy="773812"/>
          </a:xfrm>
        </p:spPr>
        <p:txBody>
          <a:bodyPr>
            <a:normAutofit/>
          </a:bodyPr>
          <a:lstStyle/>
          <a:p>
            <a:pPr algn="ctr"/>
            <a:r>
              <a:rPr lang="en-US" b="1" dirty="0">
                <a:latin typeface="Times New Roman" panose="02020603050405020304" pitchFamily="18" charset="0"/>
                <a:cs typeface="Times New Roman" panose="02020603050405020304" pitchFamily="18" charset="0"/>
              </a:rPr>
              <a:t>FIRST STEPS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latin typeface="Times New Roman" panose="02020603050405020304" pitchFamily="18" charset="0"/>
              <a:cs typeface="Times New Roman" panose="02020603050405020304" pitchFamily="18" charset="0"/>
            </a:endParaRPr>
          </a:p>
          <a:p>
            <a:endParaRPr lang="en-US" dirty="0"/>
          </a:p>
        </p:txBody>
      </p:sp>
      <p:pic>
        <p:nvPicPr>
          <p:cNvPr id="29" name="Picture 7">
            <a:extLst>
              <a:ext uri="{FF2B5EF4-FFF2-40B4-BE49-F238E27FC236}">
                <a16:creationId xmlns:a16="http://schemas.microsoft.com/office/drawing/2014/main" id="{F891C302-4491-4AE6-9046-314D12AB689D}"/>
              </a:ext>
            </a:extLst>
          </p:cNvPr>
          <p:cNvPicPr>
            <a:picLocks noChangeAspect="1"/>
          </p:cNvPicPr>
          <p:nvPr/>
        </p:nvPicPr>
        <p:blipFill rotWithShape="1">
          <a:blip r:embed="rId3"/>
          <a:srcRect l="3263" r="463" b="3"/>
          <a:stretch/>
        </p:blipFill>
        <p:spPr>
          <a:xfrm>
            <a:off x="5191127" y="1320802"/>
            <a:ext cx="6792325" cy="5360983"/>
          </a:xfrm>
          <a:prstGeom prst="rect">
            <a:avLst/>
          </a:prstGeom>
        </p:spPr>
      </p:pic>
      <p:graphicFrame>
        <p:nvGraphicFramePr>
          <p:cNvPr id="6" name="Diagram 5"/>
          <p:cNvGraphicFramePr/>
          <p:nvPr/>
        </p:nvGraphicFramePr>
        <p:xfrm>
          <a:off x="-1" y="1054100"/>
          <a:ext cx="4928261" cy="5627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436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man brain nerve cells">
            <a:extLst>
              <a:ext uri="{FF2B5EF4-FFF2-40B4-BE49-F238E27FC236}">
                <a16:creationId xmlns:a16="http://schemas.microsoft.com/office/drawing/2014/main" id="{4B4B859B-4BAB-415B-B141-FDE4C58AA4EE}"/>
              </a:ext>
            </a:extLst>
          </p:cNvPr>
          <p:cNvPicPr>
            <a:picLocks noChangeAspect="1"/>
          </p:cNvPicPr>
          <p:nvPr/>
        </p:nvPicPr>
        <p:blipFill rotWithShape="1">
          <a:blip r:embed="rId3"/>
          <a:srcRect t="2500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0FAC9A4C-1CAC-DF4D-BE84-DF4CFF88D3F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latin typeface="Times New Roman" panose="02020603050405020304" pitchFamily="18" charset="0"/>
                <a:cs typeface="Times New Roman" panose="02020603050405020304" pitchFamily="18" charset="0"/>
              </a:rPr>
              <a:t>The Brain and Trauma</a:t>
            </a:r>
          </a:p>
        </p:txBody>
      </p:sp>
      <p:sp>
        <p:nvSpPr>
          <p:cNvPr id="3" name="Subtitle 2">
            <a:extLst>
              <a:ext uri="{FF2B5EF4-FFF2-40B4-BE49-F238E27FC236}">
                <a16:creationId xmlns:a16="http://schemas.microsoft.com/office/drawing/2014/main" id="{8B7B6406-341C-C34F-8B72-612A462CFB03}"/>
              </a:ext>
            </a:extLst>
          </p:cNvPr>
          <p:cNvSpPr>
            <a:spLocks noGrp="1"/>
          </p:cNvSpPr>
          <p:nvPr>
            <p:ph type="subTitle" idx="1"/>
          </p:nvPr>
        </p:nvSpPr>
        <p:spPr>
          <a:xfrm flipV="1">
            <a:off x="1100051" y="4026324"/>
            <a:ext cx="10058400" cy="45719"/>
          </a:xfrm>
          <a:effectLst>
            <a:outerShdw blurRad="50800" dist="38100" dir="2700000" algn="tl" rotWithShape="0">
              <a:prstClr val="black">
                <a:alpha val="40000"/>
              </a:prstClr>
            </a:outerShdw>
          </a:effectLst>
        </p:spPr>
        <p:txBody>
          <a:bodyPr>
            <a:normAutofit fontScale="25000" lnSpcReduction="20000"/>
          </a:bodyPr>
          <a:lstStyle/>
          <a:p>
            <a:endParaRPr lang="en-US" dirty="0">
              <a:solidFill>
                <a:srgbClr val="FFFFFF"/>
              </a:solidFill>
            </a:endParaRPr>
          </a:p>
        </p:txBody>
      </p:sp>
    </p:spTree>
    <p:extLst>
      <p:ext uri="{BB962C8B-B14F-4D97-AF65-F5344CB8AC3E}">
        <p14:creationId xmlns:p14="http://schemas.microsoft.com/office/powerpoint/2010/main" val="21221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376780"/>
          </a:xfrm>
        </p:spPr>
        <p:txBody>
          <a:bodyPr>
            <a:normAutofit/>
          </a:bodyPr>
          <a:lstStyle/>
          <a:p>
            <a:r>
              <a:rPr lang="en-US" sz="4000" b="1">
                <a:solidFill>
                  <a:srgbClr val="FFFFFF"/>
                </a:solidFill>
                <a:latin typeface="Calisto MT" panose="02040603050505030304" pitchFamily="18" charset="77"/>
              </a:rPr>
              <a:t>IMPACT #1: TRAUMATIZED BRAIN</a:t>
            </a:r>
          </a:p>
        </p:txBody>
      </p:sp>
      <p:sp>
        <p:nvSpPr>
          <p:cNvPr id="3" name="Content Placeholder 2"/>
          <p:cNvSpPr>
            <a:spLocks noGrp="1"/>
          </p:cNvSpPr>
          <p:nvPr>
            <p:ph idx="1"/>
          </p:nvPr>
        </p:nvSpPr>
        <p:spPr>
          <a:xfrm>
            <a:off x="109182" y="2600034"/>
            <a:ext cx="12079770" cy="4123496"/>
          </a:xfrm>
        </p:spPr>
        <p:txBody>
          <a:bodyPr anchor="ctr">
            <a:normAutofit/>
          </a:bodyPr>
          <a:lstStyle/>
          <a:p>
            <a:r>
              <a:rPr lang="en-US" sz="2400" dirty="0">
                <a:latin typeface="Times New Roman" panose="02020603050405020304" pitchFamily="18" charset="0"/>
                <a:cs typeface="Times New Roman" panose="02020603050405020304" pitchFamily="18" charset="0"/>
              </a:rPr>
              <a:t>Trauma impacts key structures in the brain underlying emotional regulation. The </a:t>
            </a:r>
            <a:r>
              <a:rPr lang="en-US" sz="2400" b="1" dirty="0">
                <a:latin typeface="Times New Roman" panose="02020603050405020304" pitchFamily="18" charset="0"/>
                <a:cs typeface="Times New Roman" panose="02020603050405020304" pitchFamily="18" charset="0"/>
              </a:rPr>
              <a:t>emotional brain, is constantly hijacking the rational brain, </a:t>
            </a:r>
            <a:r>
              <a:rPr lang="en-US" sz="2400" dirty="0">
                <a:latin typeface="Times New Roman" panose="02020603050405020304" pitchFamily="18" charset="0"/>
                <a:cs typeface="Times New Roman" panose="02020603050405020304" pitchFamily="18" charset="0"/>
              </a:rPr>
              <a:t>especially in the early stages of trauma</a:t>
            </a:r>
            <a:endParaRPr lang="en-US" sz="2400" i="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Prefrontal cortex</a:t>
            </a:r>
            <a:r>
              <a:rPr lang="en-US" sz="2400" dirty="0">
                <a:latin typeface="Times New Roman" panose="02020603050405020304" pitchFamily="18" charset="0"/>
                <a:cs typeface="Times New Roman" panose="02020603050405020304" pitchFamily="18" charset="0"/>
              </a:rPr>
              <a:t>: goes offline. Limbic brain (</a:t>
            </a:r>
            <a:r>
              <a:rPr lang="en-US" sz="2400" b="1" dirty="0">
                <a:latin typeface="Times New Roman" panose="02020603050405020304" pitchFamily="18" charset="0"/>
                <a:cs typeface="Times New Roman" panose="02020603050405020304" pitchFamily="18" charset="0"/>
              </a:rPr>
              <a:t>amygdala)</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constantly firing</a:t>
            </a:r>
          </a:p>
          <a:p>
            <a:r>
              <a:rPr lang="en-US" sz="2400" dirty="0">
                <a:latin typeface="Times New Roman" panose="02020603050405020304" pitchFamily="18" charset="0"/>
                <a:cs typeface="Times New Roman" panose="02020603050405020304" pitchFamily="18" charset="0"/>
              </a:rPr>
              <a:t>Breakdown of </a:t>
            </a:r>
            <a:r>
              <a:rPr lang="en-US" sz="2400" b="1" dirty="0">
                <a:latin typeface="Times New Roman" panose="02020603050405020304" pitchFamily="18" charset="0"/>
                <a:cs typeface="Times New Roman" panose="02020603050405020304" pitchFamily="18" charset="0"/>
              </a:rPr>
              <a:t>Thalamus</a:t>
            </a:r>
            <a:r>
              <a:rPr lang="en-US" sz="2400" dirty="0">
                <a:latin typeface="Times New Roman" panose="02020603050405020304" pitchFamily="18" charset="0"/>
                <a:cs typeface="Times New Roman" panose="02020603050405020304" pitchFamily="18" charset="0"/>
              </a:rPr>
              <a:t> explains why trauma isn’t remembered as a coherent narrative, only isolated sensory imprints/images, sounds, physical symptoms accompanied by terror and helplessness</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Hippocampus</a:t>
            </a:r>
            <a:r>
              <a:rPr lang="en-US" sz="2400" dirty="0">
                <a:latin typeface="Times New Roman" panose="02020603050405020304" pitchFamily="18" charset="0"/>
                <a:cs typeface="Times New Roman" panose="02020603050405020304" pitchFamily="18" charset="0"/>
              </a:rPr>
              <a:t> encodes memory. </a:t>
            </a:r>
            <a:r>
              <a:rPr lang="en-US" sz="2400" b="1" dirty="0">
                <a:latin typeface="Times New Roman" panose="02020603050405020304" pitchFamily="18" charset="0"/>
                <a:cs typeface="Times New Roman" panose="02020603050405020304" pitchFamily="18" charset="0"/>
              </a:rPr>
              <a:t>Time and memory freezes</a:t>
            </a:r>
          </a:p>
          <a:p>
            <a:r>
              <a:rPr lang="en-US" sz="2400" b="1" dirty="0">
                <a:latin typeface="Times New Roman" panose="02020603050405020304" pitchFamily="18" charset="0"/>
                <a:cs typeface="Times New Roman" panose="02020603050405020304" pitchFamily="18" charset="0"/>
              </a:rPr>
              <a:t>Anterior cingulate</a:t>
            </a:r>
            <a:r>
              <a:rPr lang="en-US" sz="2400" dirty="0">
                <a:latin typeface="Times New Roman" panose="02020603050405020304" pitchFamily="18" charset="0"/>
                <a:cs typeface="Times New Roman" panose="02020603050405020304" pitchFamily="18" charset="0"/>
              </a:rPr>
              <a:t>: works to help us filter out what’s relevant and what’s not</a:t>
            </a:r>
          </a:p>
          <a:p>
            <a:endParaRPr lang="en-US" sz="2200" dirty="0"/>
          </a:p>
        </p:txBody>
      </p:sp>
    </p:spTree>
    <p:extLst>
      <p:ext uri="{BB962C8B-B14F-4D97-AF65-F5344CB8AC3E}">
        <p14:creationId xmlns:p14="http://schemas.microsoft.com/office/powerpoint/2010/main" val="3312672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DC9F-F651-5348-889C-60CCA43F380D}"/>
              </a:ext>
            </a:extLst>
          </p:cNvPr>
          <p:cNvSpPr>
            <a:spLocks noGrp="1"/>
          </p:cNvSpPr>
          <p:nvPr>
            <p:ph type="title"/>
          </p:nvPr>
        </p:nvSpPr>
        <p:spPr>
          <a:xfrm>
            <a:off x="838200" y="365126"/>
            <a:ext cx="10515600" cy="1081710"/>
          </a:xfrm>
        </p:spPr>
        <p:txBody>
          <a:bodyPr/>
          <a:lstStyle/>
          <a:p>
            <a:r>
              <a:rPr lang="en-US" b="1" dirty="0">
                <a:latin typeface="Times New Roman" panose="02020603050405020304" pitchFamily="18" charset="0"/>
                <a:cs typeface="Times New Roman" panose="02020603050405020304" pitchFamily="18" charset="0"/>
              </a:rPr>
              <a:t>Mind Body Connection of Trauma</a:t>
            </a:r>
          </a:p>
        </p:txBody>
      </p:sp>
      <p:sp>
        <p:nvSpPr>
          <p:cNvPr id="3" name="Content Placeholder 2">
            <a:extLst>
              <a:ext uri="{FF2B5EF4-FFF2-40B4-BE49-F238E27FC236}">
                <a16:creationId xmlns:a16="http://schemas.microsoft.com/office/drawing/2014/main" id="{9C56882B-8BA7-7A42-BB3E-055CDF77CA72}"/>
              </a:ext>
            </a:extLst>
          </p:cNvPr>
          <p:cNvSpPr>
            <a:spLocks noGrp="1"/>
          </p:cNvSpPr>
          <p:nvPr>
            <p:ph idx="1"/>
          </p:nvPr>
        </p:nvSpPr>
        <p:spPr>
          <a:xfrm>
            <a:off x="162046" y="1446836"/>
            <a:ext cx="12029954" cy="5150733"/>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Traumatized brain: intrusive images, nightmares, flashbacks </a:t>
            </a:r>
            <a:r>
              <a:rPr lang="en-US" b="1" dirty="0">
                <a:latin typeface="Times New Roman" panose="02020603050405020304" pitchFamily="18" charset="0"/>
                <a:cs typeface="Times New Roman" panose="02020603050405020304" pitchFamily="18" charset="0"/>
              </a:rPr>
              <a:t>have now become procedural memory </a:t>
            </a:r>
            <a:r>
              <a:rPr lang="en-US" dirty="0">
                <a:latin typeface="Times New Roman" panose="02020603050405020304" pitchFamily="18" charset="0"/>
                <a:cs typeface="Times New Roman" panose="02020603050405020304" pitchFamily="18" charset="0"/>
              </a:rPr>
              <a:t>for clients and become </a:t>
            </a:r>
            <a:r>
              <a:rPr lang="en-US" b="1" dirty="0">
                <a:latin typeface="Times New Roman" panose="02020603050405020304" pitchFamily="18" charset="0"/>
                <a:cs typeface="Times New Roman" panose="02020603050405020304" pitchFamily="18" charset="0"/>
              </a:rPr>
              <a:t>encoded in the brain</a:t>
            </a:r>
          </a:p>
          <a:p>
            <a:r>
              <a:rPr lang="en-US" dirty="0">
                <a:latin typeface="Times New Roman" panose="02020603050405020304" pitchFamily="18" charset="0"/>
                <a:cs typeface="Times New Roman" panose="02020603050405020304" pitchFamily="18" charset="0"/>
              </a:rPr>
              <a:t>According to brain scan </a:t>
            </a:r>
            <a:r>
              <a:rPr lang="en-US" b="1" dirty="0">
                <a:latin typeface="Times New Roman" panose="02020603050405020304" pitchFamily="18" charset="0"/>
                <a:cs typeface="Times New Roman" panose="02020603050405020304" pitchFamily="18" charset="0"/>
              </a:rPr>
              <a:t>research, traumatic memories are encoded implicitly as bodily and emotional states rather than narrative form</a:t>
            </a:r>
          </a:p>
          <a:p>
            <a:r>
              <a:rPr lang="en-US" dirty="0">
                <a:latin typeface="Times New Roman" panose="02020603050405020304" pitchFamily="18" charset="0"/>
                <a:cs typeface="Times New Roman" panose="02020603050405020304" pitchFamily="18" charset="0"/>
              </a:rPr>
              <a:t>“When the images and sensation of experience remain in “implicit only’ form, they </a:t>
            </a:r>
            <a:r>
              <a:rPr lang="en-US" b="1" dirty="0">
                <a:latin typeface="Times New Roman" panose="02020603050405020304" pitchFamily="18" charset="0"/>
                <a:cs typeface="Times New Roman" panose="02020603050405020304" pitchFamily="18" charset="0"/>
              </a:rPr>
              <a:t>remain in unassembled neural disarray</a:t>
            </a:r>
            <a:r>
              <a:rPr lang="en-US" dirty="0">
                <a:latin typeface="Times New Roman" panose="02020603050405020304" pitchFamily="18" charset="0"/>
                <a:cs typeface="Times New Roman" panose="02020603050405020304" pitchFamily="18" charset="0"/>
              </a:rPr>
              <a:t>, not tagged as </a:t>
            </a:r>
            <a:r>
              <a:rPr lang="en-US" b="1" dirty="0">
                <a:latin typeface="Times New Roman" panose="02020603050405020304" pitchFamily="18" charset="0"/>
                <a:cs typeface="Times New Roman" panose="02020603050405020304" pitchFamily="18" charset="0"/>
              </a:rPr>
              <a:t>representations derived from the past </a:t>
            </a:r>
          </a:p>
        </p:txBody>
      </p:sp>
    </p:spTree>
    <p:extLst>
      <p:ext uri="{BB962C8B-B14F-4D97-AF65-F5344CB8AC3E}">
        <p14:creationId xmlns:p14="http://schemas.microsoft.com/office/powerpoint/2010/main" val="24184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68B7-0DF7-9147-8F39-5F08DA491AAA}"/>
              </a:ext>
            </a:extLst>
          </p:cNvPr>
          <p:cNvSpPr>
            <a:spLocks noGrp="1"/>
          </p:cNvSpPr>
          <p:nvPr>
            <p:ph type="title"/>
          </p:nvPr>
        </p:nvSpPr>
        <p:spPr/>
        <p:txBody>
          <a:bodyPr/>
          <a:lstStyle/>
          <a:p>
            <a:r>
              <a:rPr lang="en-US" b="1"/>
              <a:t>Disclaimer</a:t>
            </a:r>
          </a:p>
        </p:txBody>
      </p:sp>
      <p:sp>
        <p:nvSpPr>
          <p:cNvPr id="3" name="Content Placeholder 2">
            <a:extLst>
              <a:ext uri="{FF2B5EF4-FFF2-40B4-BE49-F238E27FC236}">
                <a16:creationId xmlns:a16="http://schemas.microsoft.com/office/drawing/2014/main" id="{27118495-56C3-F444-86BA-4C5C8A41138A}"/>
              </a:ext>
            </a:extLst>
          </p:cNvPr>
          <p:cNvSpPr>
            <a:spLocks noGrp="1"/>
          </p:cNvSpPr>
          <p:nvPr>
            <p:ph idx="1"/>
          </p:nvPr>
        </p:nvSpPr>
        <p:spPr>
          <a:xfrm>
            <a:off x="11289" y="1478844"/>
            <a:ext cx="12192000" cy="5296430"/>
          </a:xfrm>
        </p:spPr>
        <p:txBody>
          <a:bodyPr>
            <a:normAutofit/>
          </a:bodyPr>
          <a:lstStyle/>
          <a:p>
            <a:r>
              <a:rPr lang="en-US" sz="3200" dirty="0">
                <a:latin typeface="Times New Roman" panose="02020603050405020304" pitchFamily="18" charset="0"/>
                <a:cs typeface="Times New Roman" panose="02020603050405020304" pitchFamily="18" charset="0"/>
              </a:rPr>
              <a:t>Materials that are included in this course may include interventions and modalities that are beyond the authorized practice of mental health professionals. As a licensed professional, you are responsible for reviewing the scope of practice, including activities that are defined in law as beyond the boundaries of practice in accordance with and in compliance with your profession's standards. A licensee who practices beyond the authorized scope of practice could be charged with unprofessional conduct.</a:t>
            </a:r>
          </a:p>
          <a:p>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While there are several research studies supporting many of these approaches, there are limitations to the existing studies </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133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4430-8FC2-4746-8BAB-25825D64DB9E}"/>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Traumatized Brain</a:t>
            </a:r>
          </a:p>
        </p:txBody>
      </p:sp>
      <p:sp>
        <p:nvSpPr>
          <p:cNvPr id="3" name="Content Placeholder 2">
            <a:extLst>
              <a:ext uri="{FF2B5EF4-FFF2-40B4-BE49-F238E27FC236}">
                <a16:creationId xmlns:a16="http://schemas.microsoft.com/office/drawing/2014/main" id="{858AF269-20C8-5C4B-BA19-68B5FD16AD1E}"/>
              </a:ext>
            </a:extLst>
          </p:cNvPr>
          <p:cNvSpPr>
            <a:spLocks noGrp="1"/>
          </p:cNvSpPr>
          <p:nvPr>
            <p:ph idx="1"/>
          </p:nvPr>
        </p:nvSpPr>
        <p:spPr>
          <a:xfrm>
            <a:off x="0" y="1825624"/>
            <a:ext cx="12082272" cy="5032375"/>
          </a:xfrm>
        </p:spPr>
        <p:txBody>
          <a:bodyPr>
            <a:normAutofit/>
          </a:bodyPr>
          <a:lstStyle/>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Findings from animal studies have been extended to patients with post-traumatic stress disorder (PTSD) showing </a:t>
            </a:r>
            <a:r>
              <a:rPr lang="en-US" b="1" dirty="0">
                <a:latin typeface="Times New Roman" panose="02020603050405020304" pitchFamily="18" charset="0"/>
                <a:cs typeface="Times New Roman" panose="02020603050405020304" pitchFamily="18" charset="0"/>
              </a:rPr>
              <a:t>smaller hippocampal and anterior cingulate volumes, increased amygdala function, and decreased medial prefrontal/anterior cingulate function</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Treatments</a:t>
            </a:r>
            <a:r>
              <a:rPr lang="en-US" dirty="0">
                <a:latin typeface="Times New Roman" panose="02020603050405020304" pitchFamily="18" charset="0"/>
                <a:cs typeface="Times New Roman" panose="02020603050405020304" pitchFamily="18" charset="0"/>
              </a:rPr>
              <a:t> that are </a:t>
            </a:r>
            <a:r>
              <a:rPr lang="en-US" b="1" dirty="0">
                <a:latin typeface="Times New Roman" panose="02020603050405020304" pitchFamily="18" charset="0"/>
                <a:cs typeface="Times New Roman" panose="02020603050405020304" pitchFamily="18" charset="0"/>
              </a:rPr>
              <a:t>efficacious</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for PTSD </a:t>
            </a:r>
            <a:r>
              <a:rPr lang="en-US" dirty="0">
                <a:latin typeface="Times New Roman" panose="02020603050405020304" pitchFamily="18" charset="0"/>
                <a:cs typeface="Times New Roman" panose="02020603050405020304" pitchFamily="18" charset="0"/>
              </a:rPr>
              <a:t>show a </a:t>
            </a:r>
            <a:r>
              <a:rPr lang="en-US" b="1" dirty="0">
                <a:latin typeface="Times New Roman" panose="02020603050405020304" pitchFamily="18" charset="0"/>
                <a:cs typeface="Times New Roman" panose="02020603050405020304" pitchFamily="18" charset="0"/>
              </a:rPr>
              <a:t>promotion of neurogenesis </a:t>
            </a:r>
            <a:r>
              <a:rPr lang="en-US" dirty="0">
                <a:latin typeface="Times New Roman" panose="02020603050405020304" pitchFamily="18" charset="0"/>
                <a:cs typeface="Times New Roman" panose="02020603050405020304" pitchFamily="18" charset="0"/>
              </a:rPr>
              <a:t>in animal studies, </a:t>
            </a:r>
            <a:r>
              <a:rPr lang="en-US" b="1" dirty="0">
                <a:latin typeface="Times New Roman" panose="02020603050405020304" pitchFamily="18" charset="0"/>
                <a:cs typeface="Times New Roman" panose="02020603050405020304" pitchFamily="18" charset="0"/>
              </a:rPr>
              <a:t>as well as promotion of memory and increased hippocampal volume in PTSD</a:t>
            </a:r>
          </a:p>
          <a:p>
            <a:endParaRPr lang="en-US" dirty="0"/>
          </a:p>
        </p:txBody>
      </p:sp>
    </p:spTree>
    <p:extLst>
      <p:ext uri="{BB962C8B-B14F-4D97-AF65-F5344CB8AC3E}">
        <p14:creationId xmlns:p14="http://schemas.microsoft.com/office/powerpoint/2010/main" val="79804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9E0D-67AE-3641-AF5F-C8F5EA15177D}"/>
              </a:ext>
            </a:extLst>
          </p:cNvPr>
          <p:cNvSpPr>
            <a:spLocks noGrp="1"/>
          </p:cNvSpPr>
          <p:nvPr>
            <p:ph type="title"/>
          </p:nvPr>
        </p:nvSpPr>
        <p:spPr>
          <a:xfrm>
            <a:off x="158496" y="365125"/>
            <a:ext cx="11195304" cy="1325563"/>
          </a:xfrm>
        </p:spPr>
        <p:txBody>
          <a:bodyPr/>
          <a:lstStyle/>
          <a:p>
            <a:r>
              <a:rPr lang="en-US" b="1" dirty="0">
                <a:latin typeface="Times New Roman" panose="02020603050405020304" pitchFamily="18" charset="0"/>
                <a:cs typeface="Times New Roman" panose="02020603050405020304" pitchFamily="18" charset="0"/>
              </a:rPr>
              <a:t>Neurogenesis</a:t>
            </a:r>
          </a:p>
        </p:txBody>
      </p:sp>
      <p:sp>
        <p:nvSpPr>
          <p:cNvPr id="3" name="Content Placeholder 2">
            <a:extLst>
              <a:ext uri="{FF2B5EF4-FFF2-40B4-BE49-F238E27FC236}">
                <a16:creationId xmlns:a16="http://schemas.microsoft.com/office/drawing/2014/main" id="{E86BFDE4-1C44-414F-A043-638D5F15557B}"/>
              </a:ext>
            </a:extLst>
          </p:cNvPr>
          <p:cNvSpPr>
            <a:spLocks noGrp="1"/>
          </p:cNvSpPr>
          <p:nvPr>
            <p:ph idx="1"/>
          </p:nvPr>
        </p:nvSpPr>
        <p:spPr>
          <a:xfrm>
            <a:off x="0" y="1825624"/>
            <a:ext cx="12192000" cy="4794631"/>
          </a:xfrm>
        </p:spPr>
        <p:txBody>
          <a:bodyPr>
            <a:normAutofit/>
          </a:bodyPr>
          <a:lstStyle/>
          <a:p>
            <a:r>
              <a:rPr lang="en-US" dirty="0">
                <a:latin typeface="Times New Roman" panose="02020603050405020304" pitchFamily="18" charset="0"/>
                <a:cs typeface="Times New Roman" panose="02020603050405020304" pitchFamily="18" charset="0"/>
              </a:rPr>
              <a:t>It has been suggested that </a:t>
            </a:r>
            <a:r>
              <a:rPr lang="en-US" b="1" dirty="0">
                <a:latin typeface="Times New Roman" panose="02020603050405020304" pitchFamily="18" charset="0"/>
                <a:cs typeface="Times New Roman" panose="02020603050405020304" pitchFamily="18" charset="0"/>
              </a:rPr>
              <a:t>exercise can increase neurogenesis </a:t>
            </a:r>
            <a:r>
              <a:rPr lang="en-US" dirty="0">
                <a:latin typeface="Times New Roman" panose="02020603050405020304" pitchFamily="18" charset="0"/>
                <a:cs typeface="Times New Roman" panose="02020603050405020304" pitchFamily="18" charset="0"/>
              </a:rPr>
              <a:t>in the dentate gyrus, resulting in more </a:t>
            </a:r>
            <a:r>
              <a:rPr lang="en-US" b="1" dirty="0">
                <a:latin typeface="Times New Roman" panose="02020603050405020304" pitchFamily="18" charset="0"/>
                <a:cs typeface="Times New Roman" panose="02020603050405020304" pitchFamily="18" charset="0"/>
              </a:rPr>
              <a:t>new neurons being produced</a:t>
            </a:r>
            <a:r>
              <a:rPr lang="en-US" dirty="0">
                <a:latin typeface="Times New Roman" panose="02020603050405020304" pitchFamily="18" charset="0"/>
                <a:cs typeface="Times New Roman" panose="02020603050405020304" pitchFamily="18" charset="0"/>
              </a:rPr>
              <a:t>. Adult neurogenesis can also be stimulated by </a:t>
            </a:r>
            <a:r>
              <a:rPr lang="en-US" b="1" dirty="0">
                <a:latin typeface="Times New Roman" panose="02020603050405020304" pitchFamily="18" charset="0"/>
                <a:cs typeface="Times New Roman" panose="02020603050405020304" pitchFamily="18" charset="0"/>
              </a:rPr>
              <a:t>social interaction, learning, and a healthy diet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Essentially, it is considered that </a:t>
            </a:r>
            <a:r>
              <a:rPr lang="en-US" b="1" dirty="0">
                <a:latin typeface="Times New Roman" panose="02020603050405020304" pitchFamily="18" charset="0"/>
                <a:cs typeface="Times New Roman" panose="02020603050405020304" pitchFamily="18" charset="0"/>
              </a:rPr>
              <a:t>activities that can stimulate the brain </a:t>
            </a:r>
            <a:r>
              <a:rPr lang="en-US" dirty="0">
                <a:latin typeface="Times New Roman" panose="02020603050405020304" pitchFamily="18" charset="0"/>
                <a:cs typeface="Times New Roman" panose="02020603050405020304" pitchFamily="18" charset="0"/>
              </a:rPr>
              <a:t>in a positive way helps in the production of new cells. </a:t>
            </a:r>
            <a:r>
              <a:rPr lang="en-US" b="1" dirty="0">
                <a:latin typeface="Times New Roman" panose="02020603050405020304" pitchFamily="18" charset="0"/>
                <a:cs typeface="Times New Roman" panose="02020603050405020304" pitchFamily="18" charset="0"/>
              </a:rPr>
              <a:t>New experiences. Focused attention and repetition</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Antidepressant drugs </a:t>
            </a:r>
            <a:r>
              <a:rPr lang="en-US" dirty="0">
                <a:latin typeface="Times New Roman" panose="02020603050405020304" pitchFamily="18" charset="0"/>
                <a:cs typeface="Times New Roman" panose="02020603050405020304" pitchFamily="18" charset="0"/>
              </a:rPr>
              <a:t>and electroconvulsive therapy are other methods of </a:t>
            </a:r>
            <a:r>
              <a:rPr lang="en-US" b="1" dirty="0">
                <a:latin typeface="Times New Roman" panose="02020603050405020304" pitchFamily="18" charset="0"/>
                <a:cs typeface="Times New Roman" panose="02020603050405020304" pitchFamily="18" charset="0"/>
              </a:rPr>
              <a:t>increasing neurogenesis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594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21D3A4-AEBF-4757-9495-832092758299}"/>
              </a:ext>
            </a:extLst>
          </p:cNvPr>
          <p:cNvPicPr>
            <a:picLocks noChangeAspect="1"/>
          </p:cNvPicPr>
          <p:nvPr/>
        </p:nvPicPr>
        <p:blipFill rotWithShape="1">
          <a:blip r:embed="rId3">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EC70C40-2613-004E-BBA4-6CC4BFCF4F79}"/>
              </a:ext>
            </a:extLst>
          </p:cNvPr>
          <p:cNvSpPr>
            <a:spLocks noGrp="1"/>
          </p:cNvSpPr>
          <p:nvPr>
            <p:ph type="title"/>
          </p:nvPr>
        </p:nvSpPr>
        <p:spPr>
          <a:xfrm>
            <a:off x="335670" y="1065862"/>
            <a:ext cx="4063487" cy="4726276"/>
          </a:xfrm>
        </p:spPr>
        <p:txBody>
          <a:bodyPr>
            <a:normAutofit/>
          </a:bodyPr>
          <a:lstStyle/>
          <a:p>
            <a:pPr algn="r"/>
            <a:r>
              <a:rPr lang="en-US" b="1" dirty="0">
                <a:latin typeface="Times New Roman" panose="02020603050405020304" pitchFamily="18" charset="0"/>
                <a:cs typeface="Times New Roman" panose="02020603050405020304" pitchFamily="18" charset="0"/>
              </a:rPr>
              <a:t>Impact of Traumatic Stress </a:t>
            </a:r>
            <a:br>
              <a:rPr lang="en-US" dirty="0">
                <a:latin typeface="Times New Roman" panose="02020603050405020304" pitchFamily="18" charset="0"/>
                <a:cs typeface="Times New Roman" panose="02020603050405020304" pitchFamily="18" charset="0"/>
              </a:rPr>
            </a:br>
            <a:endParaRPr lang="en-US" dirty="0"/>
          </a:p>
        </p:txBody>
      </p:sp>
      <p:graphicFrame>
        <p:nvGraphicFramePr>
          <p:cNvPr id="5" name="Content Placeholder 2">
            <a:extLst>
              <a:ext uri="{FF2B5EF4-FFF2-40B4-BE49-F238E27FC236}">
                <a16:creationId xmlns:a16="http://schemas.microsoft.com/office/drawing/2014/main" id="{DC006A87-F75F-4BAC-B657-1E185F34ACE0}"/>
              </a:ext>
            </a:extLst>
          </p:cNvPr>
          <p:cNvGraphicFramePr>
            <a:graphicFrameLocks noGrp="1"/>
          </p:cNvGraphicFramePr>
          <p:nvPr>
            <p:ph idx="1"/>
            <p:extLst>
              <p:ext uri="{D42A27DB-BD31-4B8C-83A1-F6EECF244321}">
                <p14:modId xmlns:p14="http://schemas.microsoft.com/office/powerpoint/2010/main" val="3531201494"/>
              </p:ext>
            </p:extLst>
          </p:nvPr>
        </p:nvGraphicFramePr>
        <p:xfrm>
          <a:off x="4986528" y="1840375"/>
          <a:ext cx="6869802" cy="4525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4612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hutterstock_316922972">
            <a:extLst>
              <a:ext uri="{FF2B5EF4-FFF2-40B4-BE49-F238E27FC236}">
                <a16:creationId xmlns:a16="http://schemas.microsoft.com/office/drawing/2014/main" id="{610BABD2-91E9-AC4F-A3E5-E84C74A84F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5473" y="457200"/>
            <a:ext cx="6829064"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C5D790-5663-A14F-92F2-F28A5EF411BE}"/>
              </a:ext>
            </a:extLst>
          </p:cNvPr>
          <p:cNvSpPr txBox="1"/>
          <p:nvPr/>
        </p:nvSpPr>
        <p:spPr>
          <a:xfrm flipH="1">
            <a:off x="-1" y="717613"/>
            <a:ext cx="3713161" cy="4154984"/>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If stressors continue and the  experience of stress is chronic, this leads to structural changes in the brain - physiological changes to neurons and their synapses in the hippocampus, as well as the medial prefrontal cortex, results in impairments in working and spatial memory </a:t>
            </a:r>
            <a:endParaRPr lang="en-US" sz="2400" dirty="0">
              <a:solidFill>
                <a:schemeClr val="bg1"/>
              </a:solidFill>
            </a:endParaRPr>
          </a:p>
        </p:txBody>
      </p:sp>
    </p:spTree>
    <p:extLst>
      <p:ext uri="{BB962C8B-B14F-4D97-AF65-F5344CB8AC3E}">
        <p14:creationId xmlns:p14="http://schemas.microsoft.com/office/powerpoint/2010/main" val="3992491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689F-89F0-3A41-A24B-0B2CC02CCBF0}"/>
              </a:ext>
            </a:extLst>
          </p:cNvPr>
          <p:cNvSpPr>
            <a:spLocks noGrp="1"/>
          </p:cNvSpPr>
          <p:nvPr>
            <p:ph type="title"/>
          </p:nvPr>
        </p:nvSpPr>
        <p:spPr>
          <a:xfrm>
            <a:off x="159026" y="365125"/>
            <a:ext cx="12032974" cy="1325563"/>
          </a:xfrm>
        </p:spPr>
        <p:txBody>
          <a:bodyPr/>
          <a:lstStyle/>
          <a:p>
            <a:r>
              <a:rPr lang="en-US" b="1" dirty="0">
                <a:latin typeface="Times New Roman" panose="02020603050405020304" pitchFamily="18" charset="0"/>
                <a:cs typeface="Times New Roman" panose="02020603050405020304" pitchFamily="18" charset="0"/>
              </a:rPr>
              <a:t>Resetting the Nervous System after Trauma</a:t>
            </a:r>
          </a:p>
        </p:txBody>
      </p:sp>
      <p:graphicFrame>
        <p:nvGraphicFramePr>
          <p:cNvPr id="7" name="Content Placeholder 6">
            <a:extLst>
              <a:ext uri="{FF2B5EF4-FFF2-40B4-BE49-F238E27FC236}">
                <a16:creationId xmlns:a16="http://schemas.microsoft.com/office/drawing/2014/main" id="{CB7793F5-927A-2045-9652-809F4EF79382}"/>
              </a:ext>
            </a:extLst>
          </p:cNvPr>
          <p:cNvGraphicFramePr>
            <a:graphicFrameLocks noGrp="1"/>
          </p:cNvGraphicFramePr>
          <p:nvPr>
            <p:ph idx="1"/>
            <p:extLst>
              <p:ext uri="{D42A27DB-BD31-4B8C-83A1-F6EECF244321}">
                <p14:modId xmlns:p14="http://schemas.microsoft.com/office/powerpoint/2010/main" val="10704686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004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6" y="321734"/>
            <a:ext cx="6891187" cy="1135737"/>
          </a:xfrm>
        </p:spPr>
        <p:txBody>
          <a:bodyPr>
            <a:normAutofit/>
          </a:bodyPr>
          <a:lstStyle/>
          <a:p>
            <a:r>
              <a:rPr lang="en-US" sz="3600" b="1" dirty="0">
                <a:latin typeface="Calisto MT" panose="02040603050505030304" pitchFamily="18" charset="77"/>
              </a:rPr>
              <a:t>How Can We Open Client’s Up To New Possibilities?</a:t>
            </a:r>
          </a:p>
        </p:txBody>
      </p:sp>
      <p:pic>
        <p:nvPicPr>
          <p:cNvPr id="6" name="Picture 5">
            <a:extLst>
              <a:ext uri="{FF2B5EF4-FFF2-40B4-BE49-F238E27FC236}">
                <a16:creationId xmlns:a16="http://schemas.microsoft.com/office/drawing/2014/main" id="{2A6D56E6-0544-415D-A7E3-6A419D64C1C6}"/>
              </a:ext>
            </a:extLst>
          </p:cNvPr>
          <p:cNvPicPr>
            <a:picLocks noChangeAspect="1"/>
          </p:cNvPicPr>
          <p:nvPr/>
        </p:nvPicPr>
        <p:blipFill rotWithShape="1">
          <a:blip r:embed="rId3"/>
          <a:srcRect l="21898" r="38564" b="-1"/>
          <a:stretch/>
        </p:blipFill>
        <p:spPr>
          <a:xfrm>
            <a:off x="8129873" y="10"/>
            <a:ext cx="4062128" cy="6857990"/>
          </a:xfrm>
          <a:prstGeom prst="rect">
            <a:avLst/>
          </a:prstGeom>
        </p:spPr>
      </p:pic>
      <p:graphicFrame>
        <p:nvGraphicFramePr>
          <p:cNvPr id="4" name="Content Placeholder 3"/>
          <p:cNvGraphicFramePr>
            <a:graphicFrameLocks noGrp="1"/>
          </p:cNvGraphicFramePr>
          <p:nvPr>
            <p:ph idx="1"/>
          </p:nvPr>
        </p:nvGraphicFramePr>
        <p:xfrm>
          <a:off x="88900" y="1782981"/>
          <a:ext cx="7738421"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7341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325A-38E4-C541-9BF1-AAF89F0131C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Meaning Making Reconstruction </a:t>
            </a:r>
          </a:p>
        </p:txBody>
      </p:sp>
      <p:sp>
        <p:nvSpPr>
          <p:cNvPr id="3" name="Content Placeholder 2">
            <a:extLst>
              <a:ext uri="{FF2B5EF4-FFF2-40B4-BE49-F238E27FC236}">
                <a16:creationId xmlns:a16="http://schemas.microsoft.com/office/drawing/2014/main" id="{0D4DEAD2-75AE-2B43-9F2B-A69B3A971995}"/>
              </a:ext>
            </a:extLst>
          </p:cNvPr>
          <p:cNvSpPr>
            <a:spLocks noGrp="1"/>
          </p:cNvSpPr>
          <p:nvPr>
            <p:ph idx="1"/>
          </p:nvPr>
        </p:nvSpPr>
        <p:spPr>
          <a:xfrm>
            <a:off x="134112" y="1584960"/>
            <a:ext cx="11935968" cy="5091875"/>
          </a:xfrm>
        </p:spPr>
        <p:txBody>
          <a:bodyPr/>
          <a:lstStyle/>
          <a:p>
            <a:r>
              <a:rPr lang="en-US" dirty="0">
                <a:latin typeface="Times New Roman" panose="02020603050405020304" pitchFamily="18" charset="0"/>
                <a:cs typeface="Times New Roman" panose="02020603050405020304" pitchFamily="18" charset="0"/>
              </a:rPr>
              <a:t>The death of a loved one </a:t>
            </a:r>
            <a:r>
              <a:rPr lang="en-US" b="1" dirty="0">
                <a:latin typeface="Times New Roman" panose="02020603050405020304" pitchFamily="18" charset="0"/>
                <a:cs typeface="Times New Roman" panose="02020603050405020304" pitchFamily="18" charset="0"/>
              </a:rPr>
              <a:t>challenges tacit assumptions and beliefs and disrupts an individual’s self narrative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Moving them to either </a:t>
            </a:r>
            <a:r>
              <a:rPr lang="en-US" b="1" dirty="0">
                <a:latin typeface="Times New Roman" panose="02020603050405020304" pitchFamily="18" charset="0"/>
                <a:cs typeface="Times New Roman" panose="02020603050405020304" pitchFamily="18" charset="0"/>
              </a:rPr>
              <a:t>assimilate the loss </a:t>
            </a:r>
            <a:r>
              <a:rPr lang="en-US" dirty="0">
                <a:latin typeface="Times New Roman" panose="02020603050405020304" pitchFamily="18" charset="0"/>
                <a:cs typeface="Times New Roman" panose="02020603050405020304" pitchFamily="18" charset="0"/>
              </a:rPr>
              <a:t>experience into their </a:t>
            </a:r>
            <a:r>
              <a:rPr lang="en-US" b="1" dirty="0">
                <a:latin typeface="Times New Roman" panose="02020603050405020304" pitchFamily="18" charset="0"/>
                <a:cs typeface="Times New Roman" panose="02020603050405020304" pitchFamily="18" charset="0"/>
              </a:rPr>
              <a:t>previously held assumptions and beliefs </a:t>
            </a:r>
          </a:p>
          <a:p>
            <a:pPr marL="0" indent="0">
              <a:buNone/>
            </a:pPr>
            <a:r>
              <a:rPr lang="en-US" b="1" dirty="0">
                <a:latin typeface="Times New Roman" panose="02020603050405020304" pitchFamily="18" charset="0"/>
                <a:cs typeface="Times New Roman" panose="02020603050405020304" pitchFamily="18" charset="0"/>
              </a:rPr>
              <a:t>            OR</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Accommodate </a:t>
            </a:r>
            <a:r>
              <a:rPr lang="en-US" dirty="0">
                <a:latin typeface="Times New Roman" panose="02020603050405020304" pitchFamily="18" charset="0"/>
                <a:cs typeface="Times New Roman" panose="02020603050405020304" pitchFamily="18" charset="0"/>
              </a:rPr>
              <a:t>to the loss by </a:t>
            </a:r>
            <a:r>
              <a:rPr lang="en-US" b="1" dirty="0">
                <a:latin typeface="Times New Roman" panose="02020603050405020304" pitchFamily="18" charset="0"/>
                <a:cs typeface="Times New Roman" panose="02020603050405020304" pitchFamily="18" charset="0"/>
              </a:rPr>
              <a:t>reconstructing, creating</a:t>
            </a:r>
            <a:r>
              <a:rPr lang="en-US" dirty="0">
                <a:latin typeface="Times New Roman" panose="02020603050405020304" pitchFamily="18" charset="0"/>
                <a:cs typeface="Times New Roman" panose="02020603050405020304" pitchFamily="18" charset="0"/>
              </a:rPr>
              <a:t>, or expanding their </a:t>
            </a:r>
            <a:r>
              <a:rPr lang="en-US" b="1" dirty="0">
                <a:latin typeface="Times New Roman" panose="02020603050405020304" pitchFamily="18" charset="0"/>
                <a:cs typeface="Times New Roman" panose="02020603050405020304" pitchFamily="18" charset="0"/>
              </a:rPr>
              <a:t>assumptions and beliefs about the world and about themselves in order to incorporate their loss experience into </a:t>
            </a:r>
            <a:r>
              <a:rPr lang="en-US" dirty="0">
                <a:latin typeface="Times New Roman" panose="02020603050405020304" pitchFamily="18" charset="0"/>
                <a:cs typeface="Times New Roman" panose="02020603050405020304" pitchFamily="18" charset="0"/>
              </a:rPr>
              <a:t>their self narrative (</a:t>
            </a:r>
            <a:r>
              <a:rPr lang="en-US" dirty="0" err="1">
                <a:latin typeface="Times New Roman" panose="02020603050405020304" pitchFamily="18" charset="0"/>
                <a:cs typeface="Times New Roman" panose="02020603050405020304" pitchFamily="18" charset="0"/>
              </a:rPr>
              <a:t>Neimeyer</a:t>
            </a:r>
            <a:r>
              <a:rPr lang="en-US" dirty="0">
                <a:latin typeface="Times New Roman" panose="02020603050405020304" pitchFamily="18" charset="0"/>
                <a:cs typeface="Times New Roman" panose="02020603050405020304" pitchFamily="18" charset="0"/>
              </a:rPr>
              <a:t> et al., 2010). </a:t>
            </a:r>
          </a:p>
          <a:p>
            <a:endParaRPr lang="en-US" dirty="0"/>
          </a:p>
        </p:txBody>
      </p:sp>
    </p:spTree>
    <p:extLst>
      <p:ext uri="{BB962C8B-B14F-4D97-AF65-F5344CB8AC3E}">
        <p14:creationId xmlns:p14="http://schemas.microsoft.com/office/powerpoint/2010/main" val="3106893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F93C-6E93-EE4C-9E1B-FD10C43FAF05}"/>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Meaning Making Reconstruction</a:t>
            </a:r>
          </a:p>
        </p:txBody>
      </p:sp>
      <p:sp>
        <p:nvSpPr>
          <p:cNvPr id="3" name="Content Placeholder 2">
            <a:extLst>
              <a:ext uri="{FF2B5EF4-FFF2-40B4-BE49-F238E27FC236}">
                <a16:creationId xmlns:a16="http://schemas.microsoft.com/office/drawing/2014/main" id="{A991F5BB-BE48-474B-92CF-B20AD8B3CB5A}"/>
              </a:ext>
            </a:extLst>
          </p:cNvPr>
          <p:cNvSpPr>
            <a:spLocks noGrp="1"/>
          </p:cNvSpPr>
          <p:nvPr>
            <p:ph idx="1"/>
          </p:nvPr>
        </p:nvSpPr>
        <p:spPr>
          <a:xfrm>
            <a:off x="0" y="1825625"/>
            <a:ext cx="12075886" cy="4909004"/>
          </a:xfrm>
        </p:spPr>
        <p:txBody>
          <a:bodyPr>
            <a:normAutofit/>
          </a:bodyPr>
          <a:lstStyle/>
          <a:p>
            <a:r>
              <a:rPr lang="en-US" dirty="0">
                <a:solidFill>
                  <a:srgbClr val="666666"/>
                </a:solidFill>
                <a:latin typeface="Times New Roman" panose="02020603050405020304" pitchFamily="18" charset="0"/>
                <a:cs typeface="Times New Roman" panose="02020603050405020304" pitchFamily="18" charset="0"/>
              </a:rPr>
              <a:t>In </a:t>
            </a:r>
            <a:r>
              <a:rPr lang="en-US" b="1" dirty="0">
                <a:solidFill>
                  <a:srgbClr val="666666"/>
                </a:solidFill>
                <a:latin typeface="Times New Roman" panose="02020603050405020304" pitchFamily="18" charset="0"/>
                <a:cs typeface="Times New Roman" panose="02020603050405020304" pitchFamily="18" charset="0"/>
              </a:rPr>
              <a:t>all life-altering transitions, life’s familiar meanings are “up for grabs,” </a:t>
            </a:r>
            <a:r>
              <a:rPr lang="en-US" dirty="0">
                <a:solidFill>
                  <a:srgbClr val="666666"/>
                </a:solidFill>
                <a:latin typeface="Times New Roman" panose="02020603050405020304" pitchFamily="18" charset="0"/>
                <a:cs typeface="Times New Roman" panose="02020603050405020304" pitchFamily="18" charset="0"/>
              </a:rPr>
              <a:t>as we try to process the “event story” of the death itself and its </a:t>
            </a:r>
            <a:r>
              <a:rPr lang="en-US" b="1" dirty="0">
                <a:solidFill>
                  <a:srgbClr val="666666"/>
                </a:solidFill>
                <a:latin typeface="Times New Roman" panose="02020603050405020304" pitchFamily="18" charset="0"/>
                <a:cs typeface="Times New Roman" panose="02020603050405020304" pitchFamily="18" charset="0"/>
              </a:rPr>
              <a:t>implications for our lives now</a:t>
            </a:r>
            <a:r>
              <a:rPr lang="en-US" dirty="0">
                <a:solidFill>
                  <a:srgbClr val="666666"/>
                </a:solidFill>
                <a:latin typeface="Times New Roman" panose="02020603050405020304" pitchFamily="18" charset="0"/>
                <a:cs typeface="Times New Roman" panose="02020603050405020304" pitchFamily="18" charset="0"/>
              </a:rPr>
              <a:t>, as well as to access the </a:t>
            </a:r>
            <a:r>
              <a:rPr lang="en-US" b="1" dirty="0">
                <a:solidFill>
                  <a:srgbClr val="666666"/>
                </a:solidFill>
                <a:latin typeface="Times New Roman" panose="02020603050405020304" pitchFamily="18" charset="0"/>
                <a:cs typeface="Times New Roman" panose="02020603050405020304" pitchFamily="18" charset="0"/>
              </a:rPr>
              <a:t>“back story” of our loved one’s life</a:t>
            </a:r>
            <a:r>
              <a:rPr lang="en-US" dirty="0">
                <a:solidFill>
                  <a:srgbClr val="666666"/>
                </a:solidFill>
                <a:latin typeface="Times New Roman" panose="02020603050405020304" pitchFamily="18" charset="0"/>
                <a:cs typeface="Times New Roman" panose="02020603050405020304" pitchFamily="18" charset="0"/>
              </a:rPr>
              <a:t>, braided together with our own, in order to </a:t>
            </a:r>
            <a:r>
              <a:rPr lang="en-US" b="1" dirty="0">
                <a:solidFill>
                  <a:srgbClr val="666666"/>
                </a:solidFill>
                <a:latin typeface="Times New Roman" panose="02020603050405020304" pitchFamily="18" charset="0"/>
                <a:cs typeface="Times New Roman" panose="02020603050405020304" pitchFamily="18" charset="0"/>
              </a:rPr>
              <a:t>rework rather than relinquish our attachment to them</a:t>
            </a:r>
            <a:r>
              <a:rPr lang="en-US" dirty="0">
                <a:solidFill>
                  <a:srgbClr val="666666"/>
                </a:solidFill>
                <a:latin typeface="Times New Roman" panose="02020603050405020304" pitchFamily="18" charset="0"/>
                <a:cs typeface="Times New Roman" panose="02020603050405020304" pitchFamily="18" charset="0"/>
              </a:rPr>
              <a:t>. Another way of saying this is that </a:t>
            </a:r>
            <a:r>
              <a:rPr lang="en-US" b="1" dirty="0">
                <a:solidFill>
                  <a:srgbClr val="666666"/>
                </a:solidFill>
                <a:latin typeface="Times New Roman" panose="02020603050405020304" pitchFamily="18" charset="0"/>
                <a:cs typeface="Times New Roman" panose="02020603050405020304" pitchFamily="18" charset="0"/>
              </a:rPr>
              <a:t>grieving entails reaffirming or rebuilding a world of meaning that has been challenged by loss.           </a:t>
            </a:r>
            <a:r>
              <a:rPr lang="en-US" sz="2400" dirty="0">
                <a:latin typeface="Times New Roman" panose="02020603050405020304" pitchFamily="18" charset="0"/>
                <a:cs typeface="Times New Roman" panose="02020603050405020304" pitchFamily="18" charset="0"/>
              </a:rPr>
              <a:t>Robert A. </a:t>
            </a:r>
            <a:r>
              <a:rPr lang="en-US" sz="2400" dirty="0" err="1">
                <a:latin typeface="Times New Roman" panose="02020603050405020304" pitchFamily="18" charset="0"/>
                <a:cs typeface="Times New Roman" panose="02020603050405020304" pitchFamily="18" charset="0"/>
              </a:rPr>
              <a:t>Neimeyer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Ph.D</a:t>
            </a:r>
            <a:endParaRPr lang="en-US" sz="2400" dirty="0">
              <a:latin typeface="Times New Roman" panose="02020603050405020304" pitchFamily="18" charset="0"/>
              <a:cs typeface="Times New Roman" panose="02020603050405020304" pitchFamily="18" charset="0"/>
            </a:endParaRPr>
          </a:p>
          <a:p>
            <a:endParaRPr lang="en-US" b="1" dirty="0">
              <a:solidFill>
                <a:srgbClr val="666666"/>
              </a:solidFill>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Losses which are </a:t>
            </a:r>
            <a:r>
              <a:rPr lang="en-US" b="1" dirty="0">
                <a:latin typeface="Times New Roman" panose="02020603050405020304" pitchFamily="18" charset="0"/>
                <a:cs typeface="Times New Roman" panose="02020603050405020304" pitchFamily="18" charset="0"/>
              </a:rPr>
              <a:t>extremely traumatic or unpredictable may create more problems </a:t>
            </a:r>
            <a:r>
              <a:rPr lang="en-US" dirty="0">
                <a:latin typeface="Times New Roman" panose="02020603050405020304" pitchFamily="18" charset="0"/>
                <a:cs typeface="Times New Roman" panose="02020603050405020304" pitchFamily="18" charset="0"/>
              </a:rPr>
              <a:t>for bereaved individuals as</a:t>
            </a:r>
            <a:r>
              <a:rPr lang="en-US" b="1" dirty="0">
                <a:latin typeface="Times New Roman" panose="02020603050405020304" pitchFamily="18" charset="0"/>
                <a:cs typeface="Times New Roman" panose="02020603050405020304" pitchFamily="18" charset="0"/>
              </a:rPr>
              <a:t> these losses do not make sense (Gillies &amp; </a:t>
            </a:r>
            <a:r>
              <a:rPr lang="en-US" b="1" dirty="0" err="1">
                <a:latin typeface="Times New Roman" panose="02020603050405020304" pitchFamily="18" charset="0"/>
                <a:cs typeface="Times New Roman" panose="02020603050405020304" pitchFamily="18" charset="0"/>
              </a:rPr>
              <a:t>Neimeyer</a:t>
            </a:r>
            <a:r>
              <a:rPr lang="en-US" b="1" dirty="0">
                <a:latin typeface="Times New Roman" panose="02020603050405020304" pitchFamily="18" charset="0"/>
                <a:cs typeface="Times New Roman" panose="02020603050405020304" pitchFamily="18" charset="0"/>
              </a:rPr>
              <a:t>, 2006). </a:t>
            </a:r>
            <a:endParaRPr lang="en-US" dirty="0">
              <a:latin typeface="Times New Roman" panose="02020603050405020304" pitchFamily="18" charset="0"/>
              <a:cs typeface="Times New Roman" panose="02020603050405020304" pitchFamily="18" charset="0"/>
            </a:endParaRPr>
          </a:p>
          <a:p>
            <a:endParaRPr lang="en-US" b="1" dirty="0">
              <a:solidFill>
                <a:srgbClr val="666666"/>
              </a:solidFill>
              <a:latin typeface="Times New Roman" panose="02020603050405020304" pitchFamily="18" charset="0"/>
              <a:cs typeface="Times New Roman" panose="02020603050405020304" pitchFamily="18" charset="0"/>
            </a:endParaRPr>
          </a:p>
          <a:p>
            <a:endParaRPr lang="en-US" b="1" dirty="0">
              <a:solidFill>
                <a:srgbClr val="666666"/>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13892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6"/>
            <a:ext cx="3201366" cy="2671500"/>
          </a:xfrm>
        </p:spPr>
        <p:txBody>
          <a:bodyPr anchor="b">
            <a:normAutofit/>
          </a:bodyPr>
          <a:lstStyle/>
          <a:p>
            <a:pPr algn="r"/>
            <a:r>
              <a:rPr lang="en-US" sz="4800" b="1" dirty="0">
                <a:solidFill>
                  <a:srgbClr val="FFFFFF"/>
                </a:solidFill>
                <a:latin typeface="Times New Roman" panose="02020603050405020304" pitchFamily="18" charset="0"/>
                <a:cs typeface="Times New Roman" panose="02020603050405020304" pitchFamily="18" charset="0"/>
              </a:rPr>
              <a:t>Myths</a:t>
            </a:r>
            <a:r>
              <a:rPr lang="en-US" sz="4000" b="1" dirty="0">
                <a:solidFill>
                  <a:srgbClr val="FFFFFF"/>
                </a:solidFill>
              </a:rPr>
              <a:t> </a:t>
            </a:r>
          </a:p>
        </p:txBody>
      </p:sp>
      <p:sp>
        <p:nvSpPr>
          <p:cNvPr id="8" name="Content Placeholder 2"/>
          <p:cNvSpPr>
            <a:spLocks noGrp="1"/>
          </p:cNvSpPr>
          <p:nvPr>
            <p:ph idx="1"/>
          </p:nvPr>
        </p:nvSpPr>
        <p:spPr>
          <a:xfrm>
            <a:off x="4037826" y="-10142"/>
            <a:ext cx="4581741" cy="6858004"/>
          </a:xfrm>
        </p:spPr>
        <p:txBody>
          <a:bodyPr anchor="ctr">
            <a:normAutofit/>
          </a:bodyPr>
          <a:lstStyle/>
          <a:p>
            <a:pPr marL="0" indent="0">
              <a:buNone/>
            </a:pPr>
            <a:r>
              <a:rPr lang="en-US" b="1" dirty="0">
                <a:latin typeface="Times New Roman" panose="02020603050405020304" pitchFamily="18" charset="0"/>
                <a:cs typeface="Times New Roman" panose="02020603050405020304" pitchFamily="18" charset="0"/>
              </a:rPr>
              <a:t>What are some of the myth's clients have bought into about how to handle grief/loss?</a:t>
            </a:r>
          </a:p>
          <a:p>
            <a:r>
              <a:rPr lang="en-US" dirty="0">
                <a:latin typeface="Times New Roman" panose="02020603050405020304" pitchFamily="18" charset="0"/>
                <a:cs typeface="Times New Roman" panose="02020603050405020304" pitchFamily="18" charset="0"/>
              </a:rPr>
              <a:t>How have they impacted their behavior?</a:t>
            </a:r>
          </a:p>
          <a:p>
            <a:r>
              <a:rPr lang="en-US" dirty="0">
                <a:latin typeface="Times New Roman" panose="02020603050405020304" pitchFamily="18" charset="0"/>
                <a:cs typeface="Times New Roman" panose="02020603050405020304" pitchFamily="18" charset="0"/>
              </a:rPr>
              <a:t>How have they impacted their relationships?</a:t>
            </a:r>
          </a:p>
          <a:p>
            <a:r>
              <a:rPr lang="en-US" dirty="0">
                <a:latin typeface="Times New Roman" panose="02020603050405020304" pitchFamily="18" charset="0"/>
                <a:cs typeface="Times New Roman" panose="02020603050405020304" pitchFamily="18" charset="0"/>
              </a:rPr>
              <a:t>That may include </a:t>
            </a:r>
            <a:r>
              <a:rPr lang="en-US" b="1" dirty="0">
                <a:latin typeface="Times New Roman" panose="02020603050405020304" pitchFamily="18" charset="0"/>
                <a:cs typeface="Times New Roman" panose="02020603050405020304" pitchFamily="18" charset="0"/>
              </a:rPr>
              <a:t>letting go of some things and embracing new ways of being</a:t>
            </a:r>
          </a:p>
        </p:txBody>
      </p:sp>
      <p:pic>
        <p:nvPicPr>
          <p:cNvPr id="7" name="Graphic 6" descr="Fingerprint">
            <a:extLst>
              <a:ext uri="{FF2B5EF4-FFF2-40B4-BE49-F238E27FC236}">
                <a16:creationId xmlns:a16="http://schemas.microsoft.com/office/drawing/2014/main" id="{93E35387-68C6-47C1-B68F-D60C2D03B3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9502" y="1627051"/>
            <a:ext cx="3615776" cy="3615776"/>
          </a:xfrm>
          <a:prstGeom prst="rect">
            <a:avLst/>
          </a:prstGeom>
        </p:spPr>
      </p:pic>
    </p:spTree>
    <p:extLst>
      <p:ext uri="{BB962C8B-B14F-4D97-AF65-F5344CB8AC3E}">
        <p14:creationId xmlns:p14="http://schemas.microsoft.com/office/powerpoint/2010/main" val="737237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5445"/>
          </a:xfrm>
        </p:spPr>
        <p:txBody>
          <a:bodyPr>
            <a:normAutofit fontScale="90000"/>
          </a:bodyPr>
          <a:lstStyle/>
          <a:p>
            <a:r>
              <a:rPr lang="en-US" sz="4800" b="1" dirty="0">
                <a:latin typeface="Times New Roman" panose="02020603050405020304" pitchFamily="18" charset="0"/>
                <a:cs typeface="Times New Roman" panose="02020603050405020304" pitchFamily="18" charset="0"/>
              </a:rPr>
              <a:t>TRANSITION:FROM WHY TO WHAT</a:t>
            </a:r>
          </a:p>
        </p:txBody>
      </p:sp>
      <p:graphicFrame>
        <p:nvGraphicFramePr>
          <p:cNvPr id="5" name="Content Placeholder 4"/>
          <p:cNvGraphicFramePr>
            <a:graphicFrameLocks noGrp="1"/>
          </p:cNvGraphicFramePr>
          <p:nvPr>
            <p:ph idx="1"/>
          </p:nvPr>
        </p:nvGraphicFramePr>
        <p:xfrm>
          <a:off x="296214" y="1219200"/>
          <a:ext cx="11057586" cy="5413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375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E9F0-D59A-A742-A30A-EF1A43AB92D8}"/>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The Terry Wise Story</a:t>
            </a:r>
          </a:p>
        </p:txBody>
      </p:sp>
      <p:pic>
        <p:nvPicPr>
          <p:cNvPr id="7" name="Terry Wise Story.mp4">
            <a:hlinkClick r:id="" action="ppaction://media"/>
            <a:extLst>
              <a:ext uri="{FF2B5EF4-FFF2-40B4-BE49-F238E27FC236}">
                <a16:creationId xmlns:a16="http://schemas.microsoft.com/office/drawing/2014/main" id="{37648169-957C-7040-8734-CDFB03DA73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4300" cy="4351338"/>
          </a:xfrm>
        </p:spPr>
      </p:pic>
    </p:spTree>
    <p:extLst>
      <p:ext uri="{BB962C8B-B14F-4D97-AF65-F5344CB8AC3E}">
        <p14:creationId xmlns:p14="http://schemas.microsoft.com/office/powerpoint/2010/main" val="165965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ABF879-B9CF-4423-AC56-34F7F1A0476E}"/>
              </a:ext>
            </a:extLst>
          </p:cNvPr>
          <p:cNvPicPr>
            <a:picLocks noChangeAspect="1"/>
          </p:cNvPicPr>
          <p:nvPr/>
        </p:nvPicPr>
        <p:blipFill rotWithShape="1">
          <a:blip r:embed="rId3"/>
          <a:srcRect t="15413"/>
          <a:stretch/>
        </p:blipFill>
        <p:spPr>
          <a:xfrm>
            <a:off x="19" y="321734"/>
            <a:ext cx="12191981" cy="6857990"/>
          </a:xfrm>
          <a:prstGeom prst="rect">
            <a:avLst/>
          </a:prstGeom>
        </p:spPr>
      </p:pic>
      <p:sp>
        <p:nvSpPr>
          <p:cNvPr id="2" name="Title 1"/>
          <p:cNvSpPr>
            <a:spLocks noGrp="1"/>
          </p:cNvSpPr>
          <p:nvPr>
            <p:ph type="title"/>
          </p:nvPr>
        </p:nvSpPr>
        <p:spPr>
          <a:xfrm>
            <a:off x="2316480" y="321734"/>
            <a:ext cx="7619999" cy="1135737"/>
          </a:xfrm>
        </p:spPr>
        <p:txBody>
          <a:bodyPr>
            <a:normAutofit/>
          </a:bodyPr>
          <a:lstStyle/>
          <a:p>
            <a:r>
              <a:rPr lang="en-US" b="1" dirty="0">
                <a:latin typeface="Calisto MT" panose="02040603050505030304" pitchFamily="18" charset="77"/>
              </a:rPr>
              <a:t>KEY TO HEALING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5426065"/>
              </p:ext>
            </p:extLst>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3954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endSnd/>
        </p:sndAc>
      </p:transition>
    </mc:Choice>
    <mc:Fallback xmlns="">
      <p:transition spd="slow">
        <p:fade/>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tebook">
            <a:extLst>
              <a:ext uri="{FF2B5EF4-FFF2-40B4-BE49-F238E27FC236}">
                <a16:creationId xmlns:a16="http://schemas.microsoft.com/office/drawing/2014/main" id="{051D2B20-BE13-422C-A140-FD7FEF383D00}"/>
              </a:ext>
            </a:extLst>
          </p:cNvPr>
          <p:cNvPicPr>
            <a:picLocks noChangeAspect="1"/>
          </p:cNvPicPr>
          <p:nvPr/>
        </p:nvPicPr>
        <p:blipFill rotWithShape="1">
          <a:blip r:embed="rId3"/>
          <a:srcRect r="15617" b="-1"/>
          <a:stretch/>
        </p:blipFill>
        <p:spPr>
          <a:xfrm>
            <a:off x="6309360" y="312526"/>
            <a:ext cx="5882640"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433E3-4E52-EB49-9EFF-7BE8E7409E7D}"/>
              </a:ext>
            </a:extLst>
          </p:cNvPr>
          <p:cNvSpPr>
            <a:spLocks noGrp="1"/>
          </p:cNvSpPr>
          <p:nvPr>
            <p:ph type="title"/>
          </p:nvPr>
        </p:nvSpPr>
        <p:spPr>
          <a:xfrm>
            <a:off x="371094" y="1161288"/>
            <a:ext cx="5938266" cy="1124712"/>
          </a:xfrm>
        </p:spPr>
        <p:txBody>
          <a:bodyPr vert="horz" lIns="91440" tIns="45720" rIns="91440" bIns="45720" rtlCol="0" anchor="b">
            <a:noAutofit/>
          </a:bodyPr>
          <a:lstStyle/>
          <a:p>
            <a:r>
              <a:rPr lang="en-US" sz="2800" b="1" dirty="0">
                <a:latin typeface="Times New Roman" panose="02020603050405020304" pitchFamily="18" charset="0"/>
                <a:cs typeface="Times New Roman" panose="02020603050405020304" pitchFamily="18" charset="0"/>
              </a:rPr>
              <a:t>Motto’s Classic Caring Letter Study:</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A simple letter sent every 1-4 months for 5 years </a:t>
            </a:r>
            <a:endParaRPr lang="en-US" sz="2800" b="1" dirty="0">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639677C-FCD9-6D4A-9006-1B9FCF7F6A16}"/>
              </a:ext>
            </a:extLst>
          </p:cNvPr>
          <p:cNvSpPr/>
          <p:nvPr/>
        </p:nvSpPr>
        <p:spPr>
          <a:xfrm>
            <a:off x="92597" y="2286000"/>
            <a:ext cx="6470249" cy="439745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t> </a:t>
            </a:r>
            <a:r>
              <a:rPr lang="en-US" sz="2800" b="1" dirty="0">
                <a:effectLst/>
                <a:latin typeface="Times New Roman" panose="02020603050405020304" pitchFamily="18" charset="0"/>
                <a:cs typeface="Times New Roman" panose="02020603050405020304" pitchFamily="18" charset="0"/>
              </a:rPr>
              <a:t>Caring postcards </a:t>
            </a:r>
          </a:p>
          <a:p>
            <a:pPr indent="-228600">
              <a:lnSpc>
                <a:spcPct val="90000"/>
              </a:lnSpc>
              <a:spcAft>
                <a:spcPts val="60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Caring phone calls </a:t>
            </a:r>
          </a:p>
          <a:p>
            <a:pPr indent="-228600">
              <a:lnSpc>
                <a:spcPct val="90000"/>
              </a:lnSpc>
              <a:spcAft>
                <a:spcPts val="60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Caring emails </a:t>
            </a:r>
          </a:p>
          <a:p>
            <a:pPr indent="-228600">
              <a:lnSpc>
                <a:spcPct val="90000"/>
              </a:lnSpc>
              <a:spcAft>
                <a:spcPts val="60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Caring texts </a:t>
            </a:r>
          </a:p>
          <a:p>
            <a:pPr indent="-228600">
              <a:lnSpc>
                <a:spcPct val="90000"/>
              </a:lnSpc>
              <a:spcAft>
                <a:spcPts val="60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ED follow-up calls </a:t>
            </a:r>
          </a:p>
          <a:p>
            <a:pPr indent="-228600">
              <a:lnSpc>
                <a:spcPct val="90000"/>
              </a:lnSpc>
              <a:spcAft>
                <a:spcPts val="60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Inpatient follow-up phone calls </a:t>
            </a:r>
          </a:p>
          <a:p>
            <a:pPr marL="457200" indent="-457200">
              <a:lnSpc>
                <a:spcPct val="90000"/>
              </a:lnSpc>
              <a:spcAft>
                <a:spcPts val="600"/>
              </a:spcAft>
              <a:buFont typeface="Arial" panose="020B0604020202020204" pitchFamily="34" charset="0"/>
              <a:buChar char="•"/>
            </a:pPr>
            <a:r>
              <a:rPr lang="en-US" sz="2800" b="1" dirty="0">
                <a:effectLst/>
                <a:latin typeface="Times New Roman" panose="02020603050405020304" pitchFamily="18" charset="0"/>
                <a:cs typeface="Times New Roman" panose="02020603050405020304" pitchFamily="18" charset="0"/>
              </a:rPr>
              <a:t>Post-discharge home visits (e.g., VA)  </a:t>
            </a:r>
          </a:p>
          <a:p>
            <a:pPr marL="457200" indent="-457200">
              <a:lnSpc>
                <a:spcPct val="90000"/>
              </a:lnSpc>
              <a:spcAft>
                <a:spcPts val="600"/>
              </a:spcAft>
              <a:buFont typeface="Arial" panose="020B0604020202020204" pitchFamily="34" charset="0"/>
              <a:buChar char="•"/>
            </a:pPr>
            <a:r>
              <a:rPr lang="en-US" sz="2800" b="1" dirty="0">
                <a:effectLst/>
                <a:latin typeface="Times New Roman" panose="02020603050405020304" pitchFamily="18" charset="0"/>
                <a:cs typeface="Times New Roman" panose="02020603050405020304" pitchFamily="18" charset="0"/>
              </a:rPr>
              <a:t>1,939who received caring letters had fewer deaths by suicide</a:t>
            </a:r>
          </a:p>
        </p:txBody>
      </p:sp>
    </p:spTree>
    <p:extLst>
      <p:ext uri="{BB962C8B-B14F-4D97-AF65-F5344CB8AC3E}">
        <p14:creationId xmlns:p14="http://schemas.microsoft.com/office/powerpoint/2010/main" val="315897492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75BEA33-CDAB-8840-AFAE-51368DF3A44E}"/>
              </a:ext>
            </a:extLst>
          </p:cNvPr>
          <p:cNvSpPr/>
          <p:nvPr/>
        </p:nvSpPr>
        <p:spPr>
          <a:xfrm>
            <a:off x="5232400" y="1354819"/>
            <a:ext cx="6124576" cy="2678363"/>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100" b="1" kern="1200" dirty="0">
                <a:solidFill>
                  <a:schemeClr val="bg1"/>
                </a:solidFill>
                <a:latin typeface="Times New Roman" panose="02020603050405020304" pitchFamily="18" charset="0"/>
                <a:ea typeface="+mj-ea"/>
                <a:cs typeface="Times New Roman" panose="02020603050405020304" pitchFamily="18" charset="0"/>
              </a:rPr>
              <a:t>POSSIBLE EXPLANATION FOR WHY</a:t>
            </a:r>
          </a:p>
        </p:txBody>
      </p:sp>
      <p:sp>
        <p:nvSpPr>
          <p:cNvPr id="9" name="Freeform: Shape 8">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37398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E477-F4A7-0443-857D-4C8AEB018388}"/>
              </a:ext>
            </a:extLst>
          </p:cNvPr>
          <p:cNvSpPr>
            <a:spLocks noGrp="1"/>
          </p:cNvSpPr>
          <p:nvPr>
            <p:ph type="title"/>
          </p:nvPr>
        </p:nvSpPr>
        <p:spPr>
          <a:xfrm>
            <a:off x="174171" y="101601"/>
            <a:ext cx="11179629" cy="919468"/>
          </a:xfrm>
        </p:spPr>
        <p:txBody>
          <a:bodyPr/>
          <a:lstStyle/>
          <a:p>
            <a:r>
              <a:rPr lang="en-US" b="1" dirty="0">
                <a:latin typeface="Calisto MT" panose="02040603050505030304" pitchFamily="18" charset="77"/>
              </a:rPr>
              <a:t>Joiners Model</a:t>
            </a:r>
          </a:p>
        </p:txBody>
      </p:sp>
      <p:graphicFrame>
        <p:nvGraphicFramePr>
          <p:cNvPr id="4" name="Content Placeholder 3">
            <a:extLst>
              <a:ext uri="{FF2B5EF4-FFF2-40B4-BE49-F238E27FC236}">
                <a16:creationId xmlns:a16="http://schemas.microsoft.com/office/drawing/2014/main" id="{1E94906E-127E-ED49-92C2-00605EFB43C3}"/>
              </a:ext>
            </a:extLst>
          </p:cNvPr>
          <p:cNvGraphicFramePr>
            <a:graphicFrameLocks noGrp="1"/>
          </p:cNvGraphicFramePr>
          <p:nvPr>
            <p:ph idx="1"/>
          </p:nvPr>
        </p:nvGraphicFramePr>
        <p:xfrm>
          <a:off x="0" y="1306286"/>
          <a:ext cx="12192000" cy="5551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4E4FEF3-D34A-0C48-B58A-B8FBC0DBEDB9}"/>
              </a:ext>
            </a:extLst>
          </p:cNvPr>
          <p:cNvSpPr txBox="1"/>
          <p:nvPr/>
        </p:nvSpPr>
        <p:spPr>
          <a:xfrm>
            <a:off x="649705" y="1982036"/>
            <a:ext cx="2923673" cy="1938992"/>
          </a:xfrm>
          <a:prstGeom prst="rect">
            <a:avLst/>
          </a:prstGeom>
          <a:noFill/>
        </p:spPr>
        <p:txBody>
          <a:bodyPr wrap="square" rtlCol="0">
            <a:spAutoFit/>
          </a:bodyPr>
          <a:lstStyle/>
          <a:p>
            <a:r>
              <a:rPr lang="en-US" sz="4000" b="1">
                <a:latin typeface="Calisto MT" panose="02040603050505030304" pitchFamily="18" charset="77"/>
              </a:rPr>
              <a:t>Those who Desire Suicide</a:t>
            </a:r>
            <a:endParaRPr lang="en-US" sz="4000" b="1" dirty="0">
              <a:latin typeface="Calisto MT" panose="02040603050505030304" pitchFamily="18" charset="77"/>
            </a:endParaRPr>
          </a:p>
        </p:txBody>
      </p:sp>
      <p:sp>
        <p:nvSpPr>
          <p:cNvPr id="10" name="TextBox 9">
            <a:extLst>
              <a:ext uri="{FF2B5EF4-FFF2-40B4-BE49-F238E27FC236}">
                <a16:creationId xmlns:a16="http://schemas.microsoft.com/office/drawing/2014/main" id="{3C8A332F-6147-744B-B91A-928A75C4783C}"/>
              </a:ext>
            </a:extLst>
          </p:cNvPr>
          <p:cNvSpPr txBox="1"/>
          <p:nvPr/>
        </p:nvSpPr>
        <p:spPr>
          <a:xfrm>
            <a:off x="8447381" y="5861524"/>
            <a:ext cx="3687113" cy="1077218"/>
          </a:xfrm>
          <a:prstGeom prst="rect">
            <a:avLst/>
          </a:prstGeom>
          <a:noFill/>
        </p:spPr>
        <p:txBody>
          <a:bodyPr wrap="square" rtlCol="0">
            <a:spAutoFit/>
          </a:bodyPr>
          <a:lstStyle/>
          <a:p>
            <a:r>
              <a:rPr lang="en-US" sz="3200" b="1">
                <a:latin typeface="Calisto MT" panose="02040603050505030304" pitchFamily="18" charset="77"/>
              </a:rPr>
              <a:t>Serious Attempt or Death by Suicide</a:t>
            </a:r>
            <a:endParaRPr lang="en-US" sz="3200" b="1" dirty="0">
              <a:latin typeface="Calisto MT" panose="02040603050505030304" pitchFamily="18" charset="77"/>
            </a:endParaRPr>
          </a:p>
        </p:txBody>
      </p:sp>
      <p:sp>
        <p:nvSpPr>
          <p:cNvPr id="13" name="Down Arrow 12">
            <a:extLst>
              <a:ext uri="{FF2B5EF4-FFF2-40B4-BE49-F238E27FC236}">
                <a16:creationId xmlns:a16="http://schemas.microsoft.com/office/drawing/2014/main" id="{4A6E9795-5723-2D49-96A2-0B6BACD05DF8}"/>
              </a:ext>
            </a:extLst>
          </p:cNvPr>
          <p:cNvSpPr/>
          <p:nvPr/>
        </p:nvSpPr>
        <p:spPr>
          <a:xfrm rot="18902551">
            <a:off x="7654834" y="5172891"/>
            <a:ext cx="850053" cy="496389"/>
          </a:xfrm>
          <a:prstGeom prst="downArrow">
            <a:avLst>
              <a:gd name="adj1" fmla="val 348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705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 name="Title 1">
            <a:extLst>
              <a:ext uri="{FF2B5EF4-FFF2-40B4-BE49-F238E27FC236}">
                <a16:creationId xmlns:a16="http://schemas.microsoft.com/office/drawing/2014/main" id="{0488BC77-C75A-8448-8E91-C6055B8ECEDD}"/>
              </a:ext>
            </a:extLst>
          </p:cNvPr>
          <p:cNvSpPr>
            <a:spLocks noGrp="1"/>
          </p:cNvSpPr>
          <p:nvPr>
            <p:ph type="title"/>
          </p:nvPr>
        </p:nvSpPr>
        <p:spPr>
          <a:xfrm>
            <a:off x="827088" y="1641752"/>
            <a:ext cx="2655887" cy="3213277"/>
          </a:xfrm>
        </p:spPr>
        <p:txBody>
          <a:bodyPr anchor="t">
            <a:normAutofit/>
          </a:bodyPr>
          <a:lstStyle/>
          <a:p>
            <a:r>
              <a:rPr lang="en-US" sz="4800" b="1" dirty="0">
                <a:solidFill>
                  <a:schemeClr val="bg1"/>
                </a:solidFill>
                <a:latin typeface="Times New Roman" panose="02020603050405020304" pitchFamily="18" charset="0"/>
                <a:cs typeface="Times New Roman" panose="02020603050405020304" pitchFamily="18" charset="0"/>
              </a:rPr>
              <a:t>The Desire to Die</a:t>
            </a:r>
          </a:p>
        </p:txBody>
      </p:sp>
      <p:sp>
        <p:nvSpPr>
          <p:cNvPr id="3" name="Content Placeholder 2">
            <a:extLst>
              <a:ext uri="{FF2B5EF4-FFF2-40B4-BE49-F238E27FC236}">
                <a16:creationId xmlns:a16="http://schemas.microsoft.com/office/drawing/2014/main" id="{22000D4E-EC4B-E749-BE67-ECAC062E13E9}"/>
              </a:ext>
            </a:extLst>
          </p:cNvPr>
          <p:cNvSpPr>
            <a:spLocks noGrp="1"/>
          </p:cNvSpPr>
          <p:nvPr>
            <p:ph idx="1"/>
          </p:nvPr>
        </p:nvSpPr>
        <p:spPr>
          <a:xfrm>
            <a:off x="4991769" y="409074"/>
            <a:ext cx="7200231" cy="6448926"/>
          </a:xfrm>
        </p:spPr>
        <p:txBody>
          <a:bodyPr>
            <a:normAutofit/>
          </a:bodyPr>
          <a:lstStyle/>
          <a:p>
            <a:endParaRPr lang="en-US" sz="3200" dirty="0">
              <a:solidFill>
                <a:schemeClr val="bg1">
                  <a:alpha val="80000"/>
                </a:schemeClr>
              </a:solidFill>
              <a:latin typeface="Times New Roman" panose="02020603050405020304" pitchFamily="18" charset="0"/>
              <a:cs typeface="Times New Roman" panose="02020603050405020304" pitchFamily="18" charset="0"/>
            </a:endParaRPr>
          </a:p>
          <a:p>
            <a:r>
              <a:rPr lang="en-US" sz="3200" dirty="0">
                <a:solidFill>
                  <a:schemeClr val="bg1">
                    <a:alpha val="80000"/>
                  </a:schemeClr>
                </a:solidFill>
                <a:latin typeface="Times New Roman" panose="02020603050405020304" pitchFamily="18" charset="0"/>
                <a:cs typeface="Times New Roman" panose="02020603050405020304" pitchFamily="18" charset="0"/>
              </a:rPr>
              <a:t>Two specific psychological states held simultaneously </a:t>
            </a:r>
          </a:p>
          <a:p>
            <a:r>
              <a:rPr lang="en-US" sz="3200" b="1" dirty="0">
                <a:solidFill>
                  <a:schemeClr val="bg1">
                    <a:alpha val="80000"/>
                  </a:schemeClr>
                </a:solidFill>
                <a:latin typeface="Times New Roman" panose="02020603050405020304" pitchFamily="18" charset="0"/>
                <a:cs typeface="Times New Roman" panose="02020603050405020304" pitchFamily="18" charset="0"/>
              </a:rPr>
              <a:t>Perceived Burdensomeness </a:t>
            </a:r>
            <a:r>
              <a:rPr lang="en-US" sz="3200" dirty="0">
                <a:solidFill>
                  <a:schemeClr val="bg1">
                    <a:alpha val="80000"/>
                  </a:schemeClr>
                </a:solidFill>
                <a:latin typeface="Times New Roman" panose="02020603050405020304" pitchFamily="18" charset="0"/>
                <a:cs typeface="Times New Roman" panose="02020603050405020304" pitchFamily="18" charset="0"/>
              </a:rPr>
              <a:t>and a</a:t>
            </a:r>
            <a:r>
              <a:rPr lang="en-US" sz="3200" b="1" dirty="0">
                <a:solidFill>
                  <a:schemeClr val="bg1">
                    <a:alpha val="80000"/>
                  </a:schemeClr>
                </a:solidFill>
                <a:latin typeface="Times New Roman" panose="02020603050405020304" pitchFamily="18" charset="0"/>
                <a:cs typeface="Times New Roman" panose="02020603050405020304" pitchFamily="18" charset="0"/>
              </a:rPr>
              <a:t> Thwarted Sense of Belongingness</a:t>
            </a:r>
          </a:p>
          <a:p>
            <a:r>
              <a:rPr lang="en-US" sz="3200" dirty="0">
                <a:solidFill>
                  <a:schemeClr val="bg1">
                    <a:alpha val="80000"/>
                  </a:schemeClr>
                </a:solidFill>
                <a:latin typeface="Times New Roman" panose="02020603050405020304" pitchFamily="18" charset="0"/>
                <a:cs typeface="Times New Roman" panose="02020603050405020304" pitchFamily="18" charset="0"/>
              </a:rPr>
              <a:t>Research on Interpersonal Relationships supports these outcomes</a:t>
            </a:r>
          </a:p>
          <a:p>
            <a:r>
              <a:rPr lang="en-US" sz="3200" b="1" dirty="0">
                <a:solidFill>
                  <a:schemeClr val="bg1">
                    <a:alpha val="80000"/>
                  </a:schemeClr>
                </a:solidFill>
                <a:latin typeface="Times New Roman" panose="02020603050405020304" pitchFamily="18" charset="0"/>
                <a:cs typeface="Times New Roman" panose="02020603050405020304" pitchFamily="18" charset="0"/>
              </a:rPr>
              <a:t>Liability      </a:t>
            </a:r>
            <a:r>
              <a:rPr lang="en-US" sz="3200" dirty="0">
                <a:solidFill>
                  <a:schemeClr val="bg1">
                    <a:alpha val="80000"/>
                  </a:schemeClr>
                </a:solidFill>
                <a:latin typeface="Times New Roman" panose="02020603050405020304" pitchFamily="18" charset="0"/>
                <a:cs typeface="Times New Roman" panose="02020603050405020304" pitchFamily="18" charset="0"/>
              </a:rPr>
              <a:t>“My death is worth more than my life.”</a:t>
            </a:r>
          </a:p>
          <a:p>
            <a:r>
              <a:rPr lang="en-US" sz="3200" b="1" dirty="0">
                <a:solidFill>
                  <a:schemeClr val="bg1">
                    <a:alpha val="80000"/>
                  </a:schemeClr>
                </a:solidFill>
                <a:latin typeface="Times New Roman" panose="02020603050405020304" pitchFamily="18" charset="0"/>
                <a:cs typeface="Times New Roman" panose="02020603050405020304" pitchFamily="18" charset="0"/>
              </a:rPr>
              <a:t>Self Hate  </a:t>
            </a:r>
            <a:r>
              <a:rPr lang="en-US" sz="3200" dirty="0">
                <a:solidFill>
                  <a:schemeClr val="bg1">
                    <a:alpha val="80000"/>
                  </a:schemeClr>
                </a:solidFill>
                <a:latin typeface="Times New Roman" panose="02020603050405020304" pitchFamily="18" charset="0"/>
                <a:cs typeface="Times New Roman" panose="02020603050405020304" pitchFamily="18" charset="0"/>
              </a:rPr>
              <a:t>Driven by low self-worth, low self-esteem, shame, self-blame</a:t>
            </a:r>
          </a:p>
        </p:txBody>
      </p:sp>
    </p:spTree>
    <p:extLst>
      <p:ext uri="{BB962C8B-B14F-4D97-AF65-F5344CB8AC3E}">
        <p14:creationId xmlns:p14="http://schemas.microsoft.com/office/powerpoint/2010/main" val="165980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EA6F-93C3-7A4E-95A2-2B3BDA3D81C1}"/>
              </a:ext>
            </a:extLst>
          </p:cNvPr>
          <p:cNvSpPr>
            <a:spLocks noGrp="1"/>
          </p:cNvSpPr>
          <p:nvPr>
            <p:ph type="title"/>
          </p:nvPr>
        </p:nvSpPr>
        <p:spPr>
          <a:xfrm>
            <a:off x="4965430" y="629266"/>
            <a:ext cx="6586491" cy="1676603"/>
          </a:xfrm>
        </p:spPr>
        <p:txBody>
          <a:bodyPr>
            <a:normAutofit/>
          </a:bodyPr>
          <a:lstStyle/>
          <a:p>
            <a:r>
              <a:rPr lang="en-US" sz="5400" b="1">
                <a:latin typeface="Calisto MT" panose="02040603050505030304" pitchFamily="18" charset="77"/>
              </a:rPr>
              <a:t>Thwarted Sense of Belongingness</a:t>
            </a:r>
          </a:p>
        </p:txBody>
      </p:sp>
      <p:pic>
        <p:nvPicPr>
          <p:cNvPr id="6" name="Picture 5">
            <a:extLst>
              <a:ext uri="{FF2B5EF4-FFF2-40B4-BE49-F238E27FC236}">
                <a16:creationId xmlns:a16="http://schemas.microsoft.com/office/drawing/2014/main" id="{EE6562D1-AFE4-436E-9F7E-17ADCB86F8B6}"/>
              </a:ext>
            </a:extLst>
          </p:cNvPr>
          <p:cNvPicPr>
            <a:picLocks noChangeAspect="1"/>
          </p:cNvPicPr>
          <p:nvPr/>
        </p:nvPicPr>
        <p:blipFill rotWithShape="1">
          <a:blip r:embed="rId3"/>
          <a:srcRect l="14517" r="40364" b="-1"/>
          <a:stretch/>
        </p:blipFill>
        <p:spPr>
          <a:xfrm>
            <a:off x="20" y="10"/>
            <a:ext cx="4635571" cy="6857990"/>
          </a:xfrm>
          <a:prstGeom prst="rect">
            <a:avLst/>
          </a:prstGeom>
          <a:effectLst/>
        </p:spPr>
      </p:pic>
      <p:graphicFrame>
        <p:nvGraphicFramePr>
          <p:cNvPr id="5" name="Content Placeholder 2">
            <a:extLst>
              <a:ext uri="{FF2B5EF4-FFF2-40B4-BE49-F238E27FC236}">
                <a16:creationId xmlns:a16="http://schemas.microsoft.com/office/drawing/2014/main" id="{734EC4E2-089C-45E1-AD46-4428F5E99957}"/>
              </a:ext>
            </a:extLst>
          </p:cNvPr>
          <p:cNvGraphicFramePr>
            <a:graphicFrameLocks noGrp="1"/>
          </p:cNvGraphicFramePr>
          <p:nvPr>
            <p:ph idx="1"/>
            <p:extLst>
              <p:ext uri="{D42A27DB-BD31-4B8C-83A1-F6EECF244321}">
                <p14:modId xmlns:p14="http://schemas.microsoft.com/office/powerpoint/2010/main" val="1764146724"/>
              </p:ext>
            </p:extLst>
          </p:nvPr>
        </p:nvGraphicFramePr>
        <p:xfrm>
          <a:off x="4738255" y="2438400"/>
          <a:ext cx="7362701" cy="441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972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099464-F4A0-4D58-B4F5-80EC2BD62F74}"/>
              </a:ext>
            </a:extLst>
          </p:cNvPr>
          <p:cNvPicPr>
            <a:picLocks noChangeAspect="1"/>
          </p:cNvPicPr>
          <p:nvPr/>
        </p:nvPicPr>
        <p:blipFill rotWithShape="1">
          <a:blip r:embed="rId3"/>
          <a:srcRect l="5884" r="-1" b="-1"/>
          <a:stretch/>
        </p:blipFill>
        <p:spPr>
          <a:xfrm>
            <a:off x="0" y="365125"/>
            <a:ext cx="9669642" cy="6857990"/>
          </a:xfrm>
          <a:prstGeom prst="rect">
            <a:avLst/>
          </a:prstGeom>
        </p:spPr>
      </p:pic>
      <p:sp>
        <p:nvSpPr>
          <p:cNvPr id="2" name="Title 1"/>
          <p:cNvSpPr>
            <a:spLocks noGrp="1"/>
          </p:cNvSpPr>
          <p:nvPr>
            <p:ph type="title"/>
          </p:nvPr>
        </p:nvSpPr>
        <p:spPr>
          <a:xfrm>
            <a:off x="2850078" y="365125"/>
            <a:ext cx="8503721" cy="1899912"/>
          </a:xfrm>
        </p:spPr>
        <p:txBody>
          <a:bodyPr>
            <a:normAutofit/>
          </a:bodyPr>
          <a:lstStyle/>
          <a:p>
            <a:r>
              <a:rPr lang="en-US" b="1" dirty="0">
                <a:latin typeface="Times New Roman" panose="02020603050405020304" pitchFamily="18" charset="0"/>
                <a:cs typeface="Times New Roman" panose="02020603050405020304" pitchFamily="18" charset="0"/>
              </a:rPr>
              <a:t>Exercises</a:t>
            </a:r>
            <a:br>
              <a:rPr lang="en-US" dirty="0"/>
            </a:br>
            <a:endParaRPr lang="en-US" dirty="0"/>
          </a:p>
        </p:txBody>
      </p:sp>
      <p:graphicFrame>
        <p:nvGraphicFramePr>
          <p:cNvPr id="11" name="Content Placeholder 2">
            <a:extLst>
              <a:ext uri="{FF2B5EF4-FFF2-40B4-BE49-F238E27FC236}">
                <a16:creationId xmlns:a16="http://schemas.microsoft.com/office/drawing/2014/main" id="{2E2D3E41-EA92-48B2-A9F4-84851F7E1EC8}"/>
              </a:ext>
            </a:extLst>
          </p:cNvPr>
          <p:cNvGraphicFramePr>
            <a:graphicFrameLocks noGrp="1"/>
          </p:cNvGraphicFramePr>
          <p:nvPr>
            <p:ph idx="1"/>
            <p:extLst>
              <p:ext uri="{D42A27DB-BD31-4B8C-83A1-F6EECF244321}">
                <p14:modId xmlns:p14="http://schemas.microsoft.com/office/powerpoint/2010/main" val="408412165"/>
              </p:ext>
            </p:extLst>
          </p:nvPr>
        </p:nvGraphicFramePr>
        <p:xfrm>
          <a:off x="7531610" y="1424066"/>
          <a:ext cx="4657341" cy="5433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1119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3E4882-EDFB-4754-B5A7-0D17D7C73D12}"/>
              </a:ext>
            </a:extLst>
          </p:cNvPr>
          <p:cNvPicPr>
            <a:picLocks noChangeAspect="1"/>
          </p:cNvPicPr>
          <p:nvPr/>
        </p:nvPicPr>
        <p:blipFill rotWithShape="1">
          <a:blip r:embed="rId3"/>
          <a:srcRect t="3919" b="19289"/>
          <a:stretch/>
        </p:blipFill>
        <p:spPr>
          <a:xfrm>
            <a:off x="0" y="0"/>
            <a:ext cx="12192000" cy="7501458"/>
          </a:xfrm>
          <a:prstGeom prst="rect">
            <a:avLst/>
          </a:prstGeom>
        </p:spPr>
      </p:pic>
      <p:sp>
        <p:nvSpPr>
          <p:cNvPr id="2" name="Title 1">
            <a:extLst>
              <a:ext uri="{FF2B5EF4-FFF2-40B4-BE49-F238E27FC236}">
                <a16:creationId xmlns:a16="http://schemas.microsoft.com/office/drawing/2014/main" id="{EE0ADFB7-050D-1E4B-823C-D589010B687C}"/>
              </a:ext>
            </a:extLst>
          </p:cNvPr>
          <p:cNvSpPr>
            <a:spLocks noGrp="1"/>
          </p:cNvSpPr>
          <p:nvPr>
            <p:ph type="title"/>
          </p:nvPr>
        </p:nvSpPr>
        <p:spPr>
          <a:xfrm>
            <a:off x="1425039" y="321734"/>
            <a:ext cx="10123494" cy="1135737"/>
          </a:xfrm>
        </p:spPr>
        <p:txBody>
          <a:bodyPr>
            <a:normAutofit/>
          </a:bodyPr>
          <a:lstStyle/>
          <a:p>
            <a:r>
              <a:rPr lang="en-US" b="1" dirty="0">
                <a:latin typeface="Times New Roman" panose="02020603050405020304" pitchFamily="18" charset="0"/>
                <a:cs typeface="Times New Roman" panose="02020603050405020304" pitchFamily="18" charset="0"/>
              </a:rPr>
              <a:t>Mindfulness </a:t>
            </a:r>
          </a:p>
        </p:txBody>
      </p:sp>
      <p:graphicFrame>
        <p:nvGraphicFramePr>
          <p:cNvPr id="5" name="Content Placeholder 2">
            <a:extLst>
              <a:ext uri="{FF2B5EF4-FFF2-40B4-BE49-F238E27FC236}">
                <a16:creationId xmlns:a16="http://schemas.microsoft.com/office/drawing/2014/main" id="{D58244E7-6C32-43E3-9443-FA40ED16445A}"/>
              </a:ext>
            </a:extLst>
          </p:cNvPr>
          <p:cNvGraphicFramePr>
            <a:graphicFrameLocks noGrp="1"/>
          </p:cNvGraphicFramePr>
          <p:nvPr>
            <p:ph idx="1"/>
          </p:nvPr>
        </p:nvGraphicFramePr>
        <p:xfrm>
          <a:off x="4198777" y="1206500"/>
          <a:ext cx="7349756" cy="5753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3798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5AC515-5AF6-9342-84F2-B52CE9A91B99}"/>
              </a:ext>
            </a:extLst>
          </p:cNvPr>
          <p:cNvSpPr>
            <a:spLocks noGrp="1"/>
          </p:cNvSpPr>
          <p:nvPr>
            <p:ph type="title"/>
          </p:nvPr>
        </p:nvSpPr>
        <p:spPr>
          <a:xfrm>
            <a:off x="826396" y="586855"/>
            <a:ext cx="4230100" cy="4305779"/>
          </a:xfrm>
        </p:spPr>
        <p:txBody>
          <a:bodyPr anchor="b">
            <a:normAutofit/>
          </a:bodyPr>
          <a:lstStyle/>
          <a:p>
            <a:pPr algn="r"/>
            <a:r>
              <a:rPr lang="en-US" b="1" dirty="0">
                <a:solidFill>
                  <a:srgbClr val="FFFFFF"/>
                </a:solidFill>
                <a:latin typeface="Times New Roman" panose="02020603050405020304" pitchFamily="18" charset="0"/>
                <a:cs typeface="Times New Roman" panose="02020603050405020304" pitchFamily="18" charset="0"/>
              </a:rPr>
              <a:t>Sensorimotor Therapy </a:t>
            </a:r>
            <a:br>
              <a:rPr lang="en-US" sz="4000" b="1" dirty="0">
                <a:solidFill>
                  <a:srgbClr val="FFFFFF"/>
                </a:solidFill>
                <a:latin typeface="Times New Roman" panose="02020603050405020304" pitchFamily="18" charset="0"/>
                <a:cs typeface="Times New Roman" panose="02020603050405020304" pitchFamily="18" charset="0"/>
              </a:rPr>
            </a:br>
            <a:r>
              <a:rPr lang="en-US" sz="2800" b="1" dirty="0">
                <a:solidFill>
                  <a:srgbClr val="FFFFFF"/>
                </a:solidFill>
                <a:latin typeface="Times New Roman" panose="02020603050405020304" pitchFamily="18" charset="0"/>
                <a:cs typeface="Times New Roman" panose="02020603050405020304" pitchFamily="18" charset="0"/>
              </a:rPr>
              <a:t>Pat Ogden</a:t>
            </a:r>
          </a:p>
        </p:txBody>
      </p:sp>
      <p:sp>
        <p:nvSpPr>
          <p:cNvPr id="3" name="Content Placeholder 2">
            <a:extLst>
              <a:ext uri="{FF2B5EF4-FFF2-40B4-BE49-F238E27FC236}">
                <a16:creationId xmlns:a16="http://schemas.microsoft.com/office/drawing/2014/main" id="{18D36EAF-0858-AD43-A3BA-2D31673DA714}"/>
              </a:ext>
            </a:extLst>
          </p:cNvPr>
          <p:cNvSpPr>
            <a:spLocks noGrp="1"/>
          </p:cNvSpPr>
          <p:nvPr>
            <p:ph idx="1"/>
          </p:nvPr>
        </p:nvSpPr>
        <p:spPr>
          <a:xfrm>
            <a:off x="5696262" y="207264"/>
            <a:ext cx="6494973" cy="6522720"/>
          </a:xfrm>
        </p:spPr>
        <p:txBody>
          <a:bodyPr anchor="ctr">
            <a:normAutofit/>
          </a:bodyPr>
          <a:lstStyle/>
          <a:p>
            <a:r>
              <a:rPr lang="en-US" b="1" dirty="0">
                <a:latin typeface="Times New Roman" panose="02020603050405020304" pitchFamily="18" charset="0"/>
                <a:cs typeface="Times New Roman" panose="02020603050405020304" pitchFamily="18" charset="0"/>
              </a:rPr>
              <a:t>Directed</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mindfulness</a:t>
            </a:r>
            <a:r>
              <a:rPr lang="en-US" dirty="0">
                <a:latin typeface="Times New Roman" panose="02020603050405020304" pitchFamily="18" charset="0"/>
                <a:cs typeface="Times New Roman" panose="02020603050405020304" pitchFamily="18" charset="0"/>
              </a:rPr>
              <a:t> questions draw attention to </a:t>
            </a:r>
            <a:r>
              <a:rPr lang="en-US" b="1" dirty="0">
                <a:latin typeface="Times New Roman" panose="02020603050405020304" pitchFamily="18" charset="0"/>
                <a:cs typeface="Times New Roman" panose="02020603050405020304" pitchFamily="18" charset="0"/>
              </a:rPr>
              <a:t>awareness of the body</a:t>
            </a:r>
          </a:p>
          <a:p>
            <a:r>
              <a:rPr lang="en-US" dirty="0">
                <a:latin typeface="Times New Roman" panose="02020603050405020304" pitchFamily="18" charset="0"/>
                <a:cs typeface="Times New Roman" panose="02020603050405020304" pitchFamily="18" charset="0"/>
              </a:rPr>
              <a:t>Stimuli such as </a:t>
            </a:r>
            <a:r>
              <a:rPr lang="en-US" b="1" dirty="0">
                <a:latin typeface="Times New Roman" panose="02020603050405020304" pitchFamily="18" charset="0"/>
                <a:cs typeface="Times New Roman" panose="02020603050405020304" pitchFamily="18" charset="0"/>
              </a:rPr>
              <a:t>images, thoughts, emotions are used to evoke body sensations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Teach clients to </a:t>
            </a:r>
            <a:r>
              <a:rPr lang="en-US" b="1" dirty="0">
                <a:latin typeface="Times New Roman" panose="02020603050405020304" pitchFamily="18" charset="0"/>
                <a:cs typeface="Times New Roman" panose="02020603050405020304" pitchFamily="18" charset="0"/>
              </a:rPr>
              <a:t>direct attention to tracking the sensations </a:t>
            </a:r>
            <a:r>
              <a:rPr lang="en-US" dirty="0">
                <a:latin typeface="Times New Roman" panose="02020603050405020304" pitchFamily="18" charset="0"/>
                <a:cs typeface="Times New Roman" panose="02020603050405020304" pitchFamily="18" charset="0"/>
              </a:rPr>
              <a:t>when </a:t>
            </a:r>
            <a:r>
              <a:rPr lang="en-US" b="1" dirty="0">
                <a:latin typeface="Times New Roman" panose="02020603050405020304" pitchFamily="18" charset="0"/>
                <a:cs typeface="Times New Roman" panose="02020603050405020304" pitchFamily="18" charset="0"/>
              </a:rPr>
              <a:t>viewing a sliver of the traumatic memory</a:t>
            </a:r>
          </a:p>
        </p:txBody>
      </p:sp>
    </p:spTree>
    <p:extLst>
      <p:ext uri="{BB962C8B-B14F-4D97-AF65-F5344CB8AC3E}">
        <p14:creationId xmlns:p14="http://schemas.microsoft.com/office/powerpoint/2010/main" val="3110869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D423-EEFF-3144-A984-BD29C05F9C18}"/>
              </a:ext>
            </a:extLst>
          </p:cNvPr>
          <p:cNvSpPr>
            <a:spLocks noGrp="1"/>
          </p:cNvSpPr>
          <p:nvPr>
            <p:ph type="title"/>
          </p:nvPr>
        </p:nvSpPr>
        <p:spPr>
          <a:xfrm>
            <a:off x="0" y="365126"/>
            <a:ext cx="11353800" cy="468252"/>
          </a:xfrm>
        </p:spPr>
        <p:txBody>
          <a:bodyPr>
            <a:normAutofit fontScale="90000"/>
          </a:bodyPr>
          <a:lstStyle/>
          <a:p>
            <a:r>
              <a:rPr lang="en-US" b="1" dirty="0">
                <a:latin typeface="Times New Roman" panose="02020603050405020304" pitchFamily="18" charset="0"/>
                <a:cs typeface="Times New Roman" panose="02020603050405020304" pitchFamily="18" charset="0"/>
              </a:rPr>
              <a:t>Putting it into Practice: SM Sequencing</a:t>
            </a:r>
          </a:p>
        </p:txBody>
      </p:sp>
      <p:sp>
        <p:nvSpPr>
          <p:cNvPr id="3" name="Content Placeholder 2">
            <a:extLst>
              <a:ext uri="{FF2B5EF4-FFF2-40B4-BE49-F238E27FC236}">
                <a16:creationId xmlns:a16="http://schemas.microsoft.com/office/drawing/2014/main" id="{122408C4-C0CC-6645-A96E-060D9D2590AF}"/>
              </a:ext>
            </a:extLst>
          </p:cNvPr>
          <p:cNvSpPr>
            <a:spLocks noGrp="1"/>
          </p:cNvSpPr>
          <p:nvPr>
            <p:ph idx="1"/>
          </p:nvPr>
        </p:nvSpPr>
        <p:spPr>
          <a:xfrm>
            <a:off x="0" y="1250066"/>
            <a:ext cx="12192000" cy="5607933"/>
          </a:xfrm>
        </p:spPr>
        <p:txBody>
          <a:bodyPr>
            <a:normAutofit/>
          </a:bodyPr>
          <a:lstStyle/>
          <a:p>
            <a:r>
              <a:rPr lang="en-US" dirty="0">
                <a:latin typeface="Times New Roman" panose="02020603050405020304" pitchFamily="18" charset="0"/>
                <a:cs typeface="Times New Roman" panose="02020603050405020304" pitchFamily="18" charset="0"/>
              </a:rPr>
              <a:t>Client selects a sliver of a </a:t>
            </a:r>
            <a:r>
              <a:rPr lang="en-US" b="1" dirty="0">
                <a:latin typeface="Times New Roman" panose="02020603050405020304" pitchFamily="18" charset="0"/>
                <a:cs typeface="Times New Roman" panose="02020603050405020304" pitchFamily="18" charset="0"/>
              </a:rPr>
              <a:t>memory</a:t>
            </a:r>
            <a:r>
              <a:rPr lang="en-US" dirty="0">
                <a:latin typeface="Times New Roman" panose="02020603050405020304" pitchFamily="18" charset="0"/>
                <a:cs typeface="Times New Roman" panose="02020603050405020304" pitchFamily="18" charset="0"/>
              </a:rPr>
              <a:t> that </a:t>
            </a:r>
            <a:r>
              <a:rPr lang="en-US" b="1" dirty="0">
                <a:latin typeface="Times New Roman" panose="02020603050405020304" pitchFamily="18" charset="0"/>
                <a:cs typeface="Times New Roman" panose="02020603050405020304" pitchFamily="18" charset="0"/>
              </a:rPr>
              <a:t>causes arousal </a:t>
            </a:r>
            <a:r>
              <a:rPr lang="en-US" dirty="0">
                <a:latin typeface="Times New Roman" panose="02020603050405020304" pitchFamily="18" charset="0"/>
                <a:cs typeface="Times New Roman" panose="02020603050405020304" pitchFamily="18" charset="0"/>
              </a:rPr>
              <a:t>to increase just </a:t>
            </a:r>
            <a:r>
              <a:rPr lang="en-US" b="1" dirty="0">
                <a:latin typeface="Times New Roman" panose="02020603050405020304" pitchFamily="18" charset="0"/>
                <a:cs typeface="Times New Roman" panose="02020603050405020304" pitchFamily="18" charset="0"/>
              </a:rPr>
              <a:t>over window of tolerance</a:t>
            </a:r>
          </a:p>
          <a:p>
            <a:r>
              <a:rPr lang="en-US" dirty="0">
                <a:latin typeface="Times New Roman" panose="02020603050405020304" pitchFamily="18" charset="0"/>
                <a:cs typeface="Times New Roman" panose="02020603050405020304" pitchFamily="18" charset="0"/>
              </a:rPr>
              <a:t>Focus on it until arousal rises and </a:t>
            </a:r>
            <a:r>
              <a:rPr lang="en-US" b="1" dirty="0">
                <a:latin typeface="Times New Roman" panose="02020603050405020304" pitchFamily="18" charset="0"/>
                <a:cs typeface="Times New Roman" panose="02020603050405020304" pitchFamily="18" charset="0"/>
              </a:rPr>
              <a:t>write the sensations that tell you it’s</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increasing. Direct your mindful attention to the sensations and answer the following:</a:t>
            </a:r>
          </a:p>
          <a:p>
            <a:r>
              <a:rPr lang="en-US" dirty="0">
                <a:latin typeface="Times New Roman" panose="02020603050405020304" pitchFamily="18" charset="0"/>
                <a:cs typeface="Times New Roman" panose="02020603050405020304" pitchFamily="18" charset="0"/>
              </a:rPr>
              <a:t>What are the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sensations that tell you arousal is increasing</a:t>
            </a:r>
          </a:p>
          <a:p>
            <a:r>
              <a:rPr lang="en-US" dirty="0">
                <a:latin typeface="Times New Roman" panose="02020603050405020304" pitchFamily="18" charset="0"/>
                <a:cs typeface="Times New Roman" panose="02020603050405020304" pitchFamily="18" charset="0"/>
              </a:rPr>
              <a:t>What happens next in your body, when arousal is getting higher?</a:t>
            </a:r>
          </a:p>
          <a:p>
            <a:r>
              <a:rPr lang="en-US" dirty="0">
                <a:latin typeface="Times New Roman" panose="02020603050405020304" pitchFamily="18" charset="0"/>
                <a:cs typeface="Times New Roman" panose="02020603050405020304" pitchFamily="18" charset="0"/>
              </a:rPr>
              <a:t>Describe the sensations that tell you your arousal is settling</a:t>
            </a:r>
          </a:p>
          <a:p>
            <a:r>
              <a:rPr lang="en-US" dirty="0">
                <a:latin typeface="Times New Roman" panose="02020603050405020304" pitchFamily="18" charset="0"/>
                <a:cs typeface="Times New Roman" panose="02020603050405020304" pitchFamily="18" charset="0"/>
              </a:rPr>
              <a:t>Describe the sensations that arousal is NOT settling</a:t>
            </a:r>
          </a:p>
          <a:p>
            <a:pPr marL="0" indent="0">
              <a:buNone/>
            </a:pPr>
            <a:r>
              <a:rPr lang="en-US" b="1" dirty="0">
                <a:latin typeface="Times New Roman" panose="02020603050405020304" pitchFamily="18" charset="0"/>
                <a:cs typeface="Times New Roman" panose="02020603050405020304" pitchFamily="18" charset="0"/>
              </a:rPr>
              <a:t>Notice how the sensations sequence in your body until your ANS settles</a:t>
            </a:r>
          </a:p>
          <a:p>
            <a:pPr marL="0" indent="0">
              <a:buNone/>
            </a:pPr>
            <a:r>
              <a:rPr lang="en-US" sz="1600" b="1" dirty="0">
                <a:latin typeface="Times New Roman" panose="02020603050405020304" pitchFamily="18" charset="0"/>
                <a:cs typeface="Times New Roman" panose="02020603050405020304" pitchFamily="18" charset="0"/>
              </a:rPr>
              <a:t>Pat Ogden. From Ogden &amp; Fisher, J. (2014) Sensorimotor Therapy: Interventions for trauma and attachment. New York. W.W. Norton</a:t>
            </a:r>
          </a:p>
        </p:txBody>
      </p:sp>
    </p:spTree>
    <p:extLst>
      <p:ext uri="{BB962C8B-B14F-4D97-AF65-F5344CB8AC3E}">
        <p14:creationId xmlns:p14="http://schemas.microsoft.com/office/powerpoint/2010/main" val="1733018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803" y="365126"/>
            <a:ext cx="10874829" cy="854075"/>
          </a:xfrm>
        </p:spPr>
        <p:txBody>
          <a:bodyPr>
            <a:normAutofit/>
          </a:bodyPr>
          <a:lstStyle/>
          <a:p>
            <a:r>
              <a:rPr lang="en-US" sz="4000" b="1" dirty="0">
                <a:latin typeface="Times New Roman" panose="02020603050405020304" pitchFamily="18" charset="0"/>
                <a:cs typeface="Times New Roman" panose="02020603050405020304" pitchFamily="18" charset="0"/>
              </a:rPr>
              <a:t>LOSSES AFFECT ON THE HEART</a:t>
            </a:r>
          </a:p>
        </p:txBody>
      </p:sp>
      <p:sp>
        <p:nvSpPr>
          <p:cNvPr id="5" name="TextBox 4"/>
          <p:cNvSpPr txBox="1"/>
          <p:nvPr/>
        </p:nvSpPr>
        <p:spPr>
          <a:xfrm>
            <a:off x="0" y="1219201"/>
            <a:ext cx="7169426" cy="5693866"/>
          </a:xfrm>
          <a:prstGeom prst="rect">
            <a:avLst/>
          </a:prstGeom>
          <a:noFill/>
        </p:spPr>
        <p:txBody>
          <a:bodyPr wrap="square" rtlCol="0">
            <a:spAutoFit/>
          </a:bodyPr>
          <a:lstStyle/>
          <a:p>
            <a:endParaRPr lang="en-US" sz="28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“Loss isn’t an easy story to tell. So, we don’t. We bottle it up, push it down and close-up shop, and there our pain sits, sometimes for decades. When we do this, we miss the opportunity to see and understand the event, or series of events that were responsible for breaking our hearts.”</a:t>
            </a:r>
          </a:p>
          <a:p>
            <a:endParaRPr lang="en-US" sz="32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Rita Schulte: </a:t>
            </a:r>
            <a:r>
              <a:rPr lang="en-US" sz="2400" i="1" dirty="0">
                <a:latin typeface="Times New Roman" panose="02020603050405020304" pitchFamily="18" charset="0"/>
                <a:cs typeface="Times New Roman" panose="02020603050405020304" pitchFamily="18" charset="0"/>
              </a:rPr>
              <a:t>Shattered: Finding Hope and Healing Through the Losses of Life</a:t>
            </a:r>
          </a:p>
        </p:txBody>
      </p:sp>
      <p:pic>
        <p:nvPicPr>
          <p:cNvPr id="7" name="Content Placeholder 6"/>
          <p:cNvPicPr>
            <a:picLocks noGrp="1" noChangeAspect="1"/>
          </p:cNvPicPr>
          <p:nvPr>
            <p:ph idx="1"/>
          </p:nvPr>
        </p:nvPicPr>
        <p:blipFill>
          <a:blip r:embed="rId3"/>
          <a:stretch>
            <a:fillRect/>
          </a:stretch>
        </p:blipFill>
        <p:spPr>
          <a:xfrm>
            <a:off x="7279104" y="1049898"/>
            <a:ext cx="4912895" cy="5808102"/>
          </a:xfrm>
          <a:prstGeom prst="rect">
            <a:avLst/>
          </a:prstGeom>
        </p:spPr>
      </p:pic>
    </p:spTree>
    <p:extLst>
      <p:ext uri="{BB962C8B-B14F-4D97-AF65-F5344CB8AC3E}">
        <p14:creationId xmlns:p14="http://schemas.microsoft.com/office/powerpoint/2010/main" val="2839055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AC62-65BC-7545-8808-B3A0F8AAF514}"/>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Recalibrating the Nervous System</a:t>
            </a:r>
            <a:br>
              <a:rPr lang="en-US"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Ogden P. &amp; Fisher, J (2014)Sensorimotor Psychotherapy: Interventions for trauma and attachment </a:t>
            </a:r>
            <a:endParaRPr lang="en-US" dirty="0">
              <a:latin typeface="Times New Roman" panose="02020603050405020304" pitchFamily="18" charset="0"/>
              <a:cs typeface="Times New Roman" panose="02020603050405020304" pitchFamily="18" charset="0"/>
            </a:endParaRPr>
          </a:p>
        </p:txBody>
      </p:sp>
      <p:pic>
        <p:nvPicPr>
          <p:cNvPr id="5" name="Content Placeholder 4" descr="A picture containing diagram&#10;&#10;Description automatically generated">
            <a:extLst>
              <a:ext uri="{FF2B5EF4-FFF2-40B4-BE49-F238E27FC236}">
                <a16:creationId xmlns:a16="http://schemas.microsoft.com/office/drawing/2014/main" id="{55ADFA33-9926-8D41-A8B5-244BA2830ABE}"/>
              </a:ext>
            </a:extLst>
          </p:cNvPr>
          <p:cNvPicPr>
            <a:picLocks noGrp="1" noChangeAspect="1"/>
          </p:cNvPicPr>
          <p:nvPr>
            <p:ph idx="1"/>
          </p:nvPr>
        </p:nvPicPr>
        <p:blipFill>
          <a:blip r:embed="rId3"/>
          <a:stretch>
            <a:fillRect/>
          </a:stretch>
        </p:blipFill>
        <p:spPr>
          <a:xfrm rot="5400000">
            <a:off x="3613405" y="1295492"/>
            <a:ext cx="5078247" cy="5868640"/>
          </a:xfrm>
        </p:spPr>
      </p:pic>
    </p:spTree>
    <p:extLst>
      <p:ext uri="{BB962C8B-B14F-4D97-AF65-F5344CB8AC3E}">
        <p14:creationId xmlns:p14="http://schemas.microsoft.com/office/powerpoint/2010/main" val="326129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4CFC-C70D-E442-BF62-F31DE6462C85}"/>
              </a:ext>
            </a:extLst>
          </p:cNvPr>
          <p:cNvSpPr>
            <a:spLocks noGrp="1"/>
          </p:cNvSpPr>
          <p:nvPr>
            <p:ph type="title"/>
          </p:nvPr>
        </p:nvSpPr>
        <p:spPr>
          <a:xfrm>
            <a:off x="0" y="365126"/>
            <a:ext cx="11353800" cy="573026"/>
          </a:xfrm>
        </p:spPr>
        <p:txBody>
          <a:bodyPr>
            <a:normAutofit fontScale="90000"/>
          </a:bodyPr>
          <a:lstStyle/>
          <a:p>
            <a:r>
              <a:rPr lang="en-US" b="1" dirty="0">
                <a:latin typeface="Times New Roman" panose="02020603050405020304" pitchFamily="18" charset="0"/>
                <a:cs typeface="Times New Roman" panose="02020603050405020304" pitchFamily="18" charset="0"/>
              </a:rPr>
              <a:t>Somatic Experiencing (SE) </a:t>
            </a:r>
            <a:r>
              <a:rPr lang="en-US" sz="3200" b="1" dirty="0">
                <a:latin typeface="Times New Roman" panose="02020603050405020304" pitchFamily="18" charset="0"/>
                <a:cs typeface="Times New Roman" panose="02020603050405020304" pitchFamily="18" charset="0"/>
              </a:rPr>
              <a:t>Peter Levine </a:t>
            </a:r>
          </a:p>
        </p:txBody>
      </p:sp>
      <p:sp>
        <p:nvSpPr>
          <p:cNvPr id="3" name="Content Placeholder 2">
            <a:extLst>
              <a:ext uri="{FF2B5EF4-FFF2-40B4-BE49-F238E27FC236}">
                <a16:creationId xmlns:a16="http://schemas.microsoft.com/office/drawing/2014/main" id="{9A2B9979-F6E6-6A45-ADAB-5D204B8C428D}"/>
              </a:ext>
            </a:extLst>
          </p:cNvPr>
          <p:cNvSpPr>
            <a:spLocks noGrp="1"/>
          </p:cNvSpPr>
          <p:nvPr>
            <p:ph idx="1"/>
          </p:nvPr>
        </p:nvSpPr>
        <p:spPr>
          <a:xfrm>
            <a:off x="0" y="1377538"/>
            <a:ext cx="12192000" cy="5480461"/>
          </a:xfrm>
        </p:spPr>
        <p:txBody>
          <a:bodyPr>
            <a:normAutofit lnSpcReduction="10000"/>
          </a:bodyPr>
          <a:lstStyle/>
          <a:p>
            <a:r>
              <a:rPr lang="en-US" dirty="0">
                <a:latin typeface="Times New Roman" panose="02020603050405020304" pitchFamily="18" charset="0"/>
                <a:cs typeface="Times New Roman" panose="02020603050405020304" pitchFamily="18" charset="0"/>
              </a:rPr>
              <a:t>Release the traumatic activation through an increased </a:t>
            </a:r>
            <a:r>
              <a:rPr lang="en-US" b="1" dirty="0">
                <a:latin typeface="Times New Roman" panose="02020603050405020304" pitchFamily="18" charset="0"/>
                <a:cs typeface="Times New Roman" panose="02020603050405020304" pitchFamily="18" charset="0"/>
              </a:rPr>
              <a:t>tolerance of bodily sensations and emotions</a:t>
            </a:r>
            <a:r>
              <a:rPr lang="en-US" dirty="0">
                <a:latin typeface="Times New Roman" panose="02020603050405020304" pitchFamily="18" charset="0"/>
                <a:cs typeface="Times New Roman" panose="02020603050405020304" pitchFamily="18" charset="0"/>
              </a:rPr>
              <a:t>, inviting a </a:t>
            </a:r>
            <a:r>
              <a:rPr lang="en-US" b="1" dirty="0">
                <a:latin typeface="Times New Roman" panose="02020603050405020304" pitchFamily="18" charset="0"/>
                <a:cs typeface="Times New Roman" panose="02020603050405020304" pitchFamily="18" charset="0"/>
              </a:rPr>
              <a:t>discharge process </a:t>
            </a:r>
            <a:r>
              <a:rPr lang="en-US" dirty="0">
                <a:latin typeface="Times New Roman" panose="02020603050405020304" pitchFamily="18" charset="0"/>
                <a:cs typeface="Times New Roman" panose="02020603050405020304" pitchFamily="18" charset="0"/>
              </a:rPr>
              <a:t>to let the activation dissipate </a:t>
            </a:r>
          </a:p>
          <a:p>
            <a:r>
              <a:rPr lang="en-US" dirty="0">
                <a:latin typeface="Times New Roman" panose="02020603050405020304" pitchFamily="18" charset="0"/>
                <a:cs typeface="Times New Roman" panose="02020603050405020304" pitchFamily="18" charset="0"/>
              </a:rPr>
              <a:t>SE differs from exposure therapy methods used for treating PTSD in that it </a:t>
            </a:r>
            <a:r>
              <a:rPr lang="en-US" b="1" dirty="0">
                <a:latin typeface="Times New Roman" panose="02020603050405020304" pitchFamily="18" charset="0"/>
                <a:cs typeface="Times New Roman" panose="02020603050405020304" pitchFamily="18" charset="0"/>
              </a:rPr>
              <a:t>does not require extensive nor full retelling of the traumatic events </a:t>
            </a:r>
          </a:p>
          <a:p>
            <a:r>
              <a:rPr lang="en-US" dirty="0">
                <a:latin typeface="Times New Roman" panose="02020603050405020304" pitchFamily="18" charset="0"/>
                <a:cs typeface="Times New Roman" panose="02020603050405020304" pitchFamily="18" charset="0"/>
              </a:rPr>
              <a:t>Client learns to </a:t>
            </a:r>
            <a:r>
              <a:rPr lang="en-US" b="1" dirty="0">
                <a:latin typeface="Times New Roman" panose="02020603050405020304" pitchFamily="18" charset="0"/>
                <a:cs typeface="Times New Roman" panose="02020603050405020304" pitchFamily="18" charset="0"/>
              </a:rPr>
              <a:t>monitor arousal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downregulate it </a:t>
            </a:r>
            <a:r>
              <a:rPr lang="en-US" dirty="0">
                <a:latin typeface="Times New Roman" panose="02020603050405020304" pitchFamily="18" charset="0"/>
                <a:cs typeface="Times New Roman" panose="02020603050405020304" pitchFamily="18" charset="0"/>
              </a:rPr>
              <a:t>in an early phase by using </a:t>
            </a:r>
            <a:r>
              <a:rPr lang="en-US" b="1" dirty="0">
                <a:latin typeface="Times New Roman" panose="02020603050405020304" pitchFamily="18" charset="0"/>
                <a:cs typeface="Times New Roman" panose="02020603050405020304" pitchFamily="18" charset="0"/>
              </a:rPr>
              <a:t>body awareness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applying self‐regulatory mechanisms like engagement in pleasant sensations, positive memories, or other experiences that help regulate arousal </a:t>
            </a:r>
          </a:p>
          <a:p>
            <a:r>
              <a:rPr lang="en-US" dirty="0">
                <a:latin typeface="Times New Roman" panose="02020603050405020304" pitchFamily="18" charset="0"/>
                <a:cs typeface="Times New Roman" panose="02020603050405020304" pitchFamily="18" charset="0"/>
              </a:rPr>
              <a:t>Major interventional strategy involves </a:t>
            </a:r>
            <a:r>
              <a:rPr lang="en-US" b="1" dirty="0">
                <a:latin typeface="Times New Roman" panose="02020603050405020304" pitchFamily="18" charset="0"/>
                <a:cs typeface="Times New Roman" panose="02020603050405020304" pitchFamily="18" charset="0"/>
              </a:rPr>
              <a:t>bottom-up processing </a:t>
            </a:r>
            <a:r>
              <a:rPr lang="en-US" dirty="0">
                <a:latin typeface="Times New Roman" panose="02020603050405020304" pitchFamily="18" charset="0"/>
                <a:cs typeface="Times New Roman" panose="02020603050405020304" pitchFamily="18" charset="0"/>
              </a:rPr>
              <a:t>by directing the client's </a:t>
            </a:r>
            <a:r>
              <a:rPr lang="en-US" b="1" dirty="0">
                <a:latin typeface="Times New Roman" panose="02020603050405020304" pitchFamily="18" charset="0"/>
                <a:cs typeface="Times New Roman" panose="02020603050405020304" pitchFamily="18" charset="0"/>
              </a:rPr>
              <a:t>attention to internal sensations</a:t>
            </a:r>
            <a:r>
              <a:rPr lang="en-US" dirty="0">
                <a:latin typeface="Times New Roman" panose="02020603050405020304" pitchFamily="18" charset="0"/>
                <a:cs typeface="Times New Roman" panose="02020603050405020304" pitchFamily="18" charset="0"/>
              </a:rPr>
              <a:t>, both visceral (</a:t>
            </a:r>
            <a:r>
              <a:rPr lang="en-US" dirty="0" err="1">
                <a:latin typeface="Times New Roman" panose="02020603050405020304" pitchFamily="18" charset="0"/>
                <a:cs typeface="Times New Roman" panose="02020603050405020304" pitchFamily="18" charset="0"/>
              </a:rPr>
              <a:t>interoception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musculo</a:t>
            </a:r>
            <a:r>
              <a:rPr lang="en-US" dirty="0">
                <a:latin typeface="Times New Roman" panose="02020603050405020304" pitchFamily="18" charset="0"/>
                <a:cs typeface="Times New Roman" panose="02020603050405020304" pitchFamily="18" charset="0"/>
              </a:rPr>
              <a:t>-skeletal (proprioception and kinesthesis), rather than primarily </a:t>
            </a:r>
            <a:r>
              <a:rPr lang="en-US" b="1" dirty="0">
                <a:latin typeface="Times New Roman" panose="02020603050405020304" pitchFamily="18" charset="0"/>
                <a:cs typeface="Times New Roman" panose="02020603050405020304" pitchFamily="18" charset="0"/>
              </a:rPr>
              <a:t>cognitive or emotional experiences</a:t>
            </a:r>
          </a:p>
          <a:p>
            <a:r>
              <a:rPr lang="en-US" b="1" dirty="0"/>
              <a:t> </a:t>
            </a:r>
            <a:endParaRPr lang="en-US" dirty="0"/>
          </a:p>
          <a:p>
            <a:pPr marL="0" indent="0">
              <a:buNone/>
            </a:pP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030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DF9C249-C026-6E4A-9C37-E2796C2EB47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600" b="1" kern="1200" dirty="0">
                <a:solidFill>
                  <a:srgbClr val="FFFFFF"/>
                </a:solidFill>
                <a:latin typeface="Times New Roman" panose="02020603050405020304" pitchFamily="18" charset="0"/>
                <a:cs typeface="Times New Roman" panose="02020603050405020304" pitchFamily="18" charset="0"/>
              </a:rPr>
              <a:t>Alongside—Connecting with others</a:t>
            </a:r>
            <a:br>
              <a:rPr lang="en-US" sz="3600" b="1" kern="1200" dirty="0">
                <a:solidFill>
                  <a:srgbClr val="FFFFFF"/>
                </a:solidFill>
                <a:latin typeface="Times New Roman" panose="02020603050405020304" pitchFamily="18" charset="0"/>
                <a:cs typeface="Times New Roman" panose="02020603050405020304" pitchFamily="18" charset="0"/>
              </a:rPr>
            </a:br>
            <a:r>
              <a:rPr lang="en-US" sz="1800" kern="1200" dirty="0">
                <a:solidFill>
                  <a:srgbClr val="FFFFFF"/>
                </a:solidFill>
                <a:latin typeface="+mj-lt"/>
                <a:ea typeface="+mj-ea"/>
                <a:cs typeface="+mj-cs"/>
              </a:rPr>
              <a:t>Ogden &amp; Fisher (2014) Sensorimot</a:t>
            </a:r>
            <a:r>
              <a:rPr lang="en-US" sz="1800" dirty="0">
                <a:solidFill>
                  <a:srgbClr val="FFFFFF"/>
                </a:solidFill>
              </a:rPr>
              <a:t>or </a:t>
            </a:r>
            <a:r>
              <a:rPr lang="en-US" sz="1800" kern="1200" dirty="0">
                <a:solidFill>
                  <a:srgbClr val="FFFFFF"/>
                </a:solidFill>
                <a:latin typeface="+mj-lt"/>
                <a:ea typeface="+mj-ea"/>
                <a:cs typeface="+mj-cs"/>
              </a:rPr>
              <a:t>Psychotherapy</a:t>
            </a:r>
            <a:br>
              <a:rPr lang="en-US" sz="1800" kern="1200" dirty="0">
                <a:solidFill>
                  <a:srgbClr val="FFFFFF"/>
                </a:solidFill>
                <a:latin typeface="+mj-lt"/>
                <a:ea typeface="+mj-ea"/>
                <a:cs typeface="+mj-cs"/>
              </a:rPr>
            </a:br>
            <a:endParaRPr lang="en-US" sz="1800" kern="1200" dirty="0">
              <a:solidFill>
                <a:srgbClr val="FFFFFF"/>
              </a:solidFill>
              <a:latin typeface="+mj-lt"/>
              <a:ea typeface="+mj-ea"/>
              <a:cs typeface="+mj-cs"/>
            </a:endParaRPr>
          </a:p>
        </p:txBody>
      </p:sp>
      <p:pic>
        <p:nvPicPr>
          <p:cNvPr id="5" name="Content Placeholder 4" descr="Diagram&#10;&#10;Description automatically generated">
            <a:extLst>
              <a:ext uri="{FF2B5EF4-FFF2-40B4-BE49-F238E27FC236}">
                <a16:creationId xmlns:a16="http://schemas.microsoft.com/office/drawing/2014/main" id="{635FF024-87B0-E449-A133-C1B7CC4B2214}"/>
              </a:ext>
            </a:extLst>
          </p:cNvPr>
          <p:cNvPicPr>
            <a:picLocks noGrp="1" noChangeAspect="1"/>
          </p:cNvPicPr>
          <p:nvPr>
            <p:ph idx="1"/>
          </p:nvPr>
        </p:nvPicPr>
        <p:blipFill>
          <a:blip r:embed="rId3"/>
          <a:stretch>
            <a:fillRect/>
          </a:stretch>
        </p:blipFill>
        <p:spPr>
          <a:xfrm>
            <a:off x="4143840" y="467208"/>
            <a:ext cx="8048160" cy="5923584"/>
          </a:xfrm>
          <a:prstGeom prst="rect">
            <a:avLst/>
          </a:prstGeom>
        </p:spPr>
      </p:pic>
    </p:spTree>
    <p:extLst>
      <p:ext uri="{BB962C8B-B14F-4D97-AF65-F5344CB8AC3E}">
        <p14:creationId xmlns:p14="http://schemas.microsoft.com/office/powerpoint/2010/main" val="3434642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5" name="Rectangle 6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Rectangle 71">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6" name="Rectangle 7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ACC242-29F6-5449-926A-AFD93780A865}"/>
              </a:ext>
            </a:extLst>
          </p:cNvPr>
          <p:cNvSpPr txBox="1"/>
          <p:nvPr/>
        </p:nvSpPr>
        <p:spPr>
          <a:xfrm>
            <a:off x="554106" y="1206661"/>
            <a:ext cx="4267415" cy="4800599"/>
          </a:xfrm>
          <a:prstGeom prst="rect">
            <a:avLst/>
          </a:prstGeom>
        </p:spPr>
        <p:txBody>
          <a:bodyPr vert="horz" lIns="91440" tIns="45720" rIns="91440" bIns="45720" rtlCol="0">
            <a:normAutofit/>
          </a:bodyPr>
          <a:lstStyle/>
          <a:p>
            <a:pPr>
              <a:lnSpc>
                <a:spcPct val="90000"/>
              </a:lnSpc>
              <a:spcAft>
                <a:spcPts val="600"/>
              </a:spcAft>
            </a:pPr>
            <a:r>
              <a:rPr lang="en-US" sz="2800" dirty="0">
                <a:solidFill>
                  <a:prstClr val="black"/>
                </a:solidFill>
                <a:latin typeface="Times New Roman" panose="02020603050405020304" pitchFamily="18" charset="0"/>
                <a:cs typeface="Times New Roman" panose="02020603050405020304" pitchFamily="18" charset="0"/>
              </a:rPr>
              <a:t>What things made me vulnerable?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was the Prompting event that triggered me?</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happened next?</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is the problem behavior?</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3" name="Picture 1" descr="page1image2034381824">
            <a:extLst>
              <a:ext uri="{FF2B5EF4-FFF2-40B4-BE49-F238E27FC236}">
                <a16:creationId xmlns:a16="http://schemas.microsoft.com/office/drawing/2014/main" id="{6673E39D-F458-AD4D-9DA2-207865C2FADE}"/>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1" b="56547"/>
          <a:stretch/>
        </p:blipFill>
        <p:spPr bwMode="auto">
          <a:xfrm>
            <a:off x="5090336" y="1028699"/>
            <a:ext cx="6352364"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1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CE20D-3DF1-334F-B1A0-5F8BC71B13FB}"/>
              </a:ext>
            </a:extLst>
          </p:cNvPr>
          <p:cNvSpPr txBox="1"/>
          <p:nvPr/>
        </p:nvSpPr>
        <p:spPr>
          <a:xfrm>
            <a:off x="0" y="197683"/>
            <a:ext cx="12055653" cy="6032421"/>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INSTRUCTIONS FOR CHAIN ANALYSIS WORKSHEET</a:t>
            </a:r>
          </a:p>
          <a:p>
            <a:endParaRPr lang="en-US" dirty="0"/>
          </a:p>
          <a:p>
            <a:r>
              <a:rPr lang="en-US" sz="2800" b="1" dirty="0">
                <a:latin typeface="Times New Roman" panose="02020603050405020304" pitchFamily="18" charset="0"/>
                <a:cs typeface="Times New Roman" panose="02020603050405020304" pitchFamily="18" charset="0"/>
              </a:rPr>
              <a:t> Describe what made you vulnerable to the prompting event? </a:t>
            </a:r>
            <a:r>
              <a:rPr lang="en-US" sz="2800" dirty="0">
                <a:latin typeface="Times New Roman" panose="02020603050405020304" pitchFamily="18" charset="0"/>
                <a:cs typeface="Times New Roman" panose="02020603050405020304" pitchFamily="18" charset="0"/>
              </a:rPr>
              <a:t>What gave the prompting event such power? Sadness, Anger, Lonely, Tired</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Immediate?  Delayed?</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What was the prompting event </a:t>
            </a:r>
            <a:r>
              <a:rPr lang="en-US" sz="2800" dirty="0">
                <a:latin typeface="Times New Roman" panose="02020603050405020304" pitchFamily="18" charset="0"/>
                <a:cs typeface="Times New Roman" panose="02020603050405020304" pitchFamily="18" charset="0"/>
              </a:rPr>
              <a:t>that started behavior? —start with the environment</a:t>
            </a:r>
          </a:p>
          <a:p>
            <a:r>
              <a:rPr lang="en-US" sz="2800" dirty="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What exact event preceded the chain reaction </a:t>
            </a:r>
            <a:r>
              <a:rPr lang="en-US" sz="2800" dirty="0">
                <a:latin typeface="Times New Roman" panose="02020603050405020304" pitchFamily="18" charset="0"/>
                <a:cs typeface="Times New Roman" panose="02020603050405020304" pitchFamily="18" charset="0"/>
              </a:rPr>
              <a:t>(problem behavior)?</a:t>
            </a:r>
          </a:p>
          <a:p>
            <a:r>
              <a:rPr lang="en-US" sz="2800" dirty="0">
                <a:latin typeface="Times New Roman" panose="02020603050405020304" pitchFamily="18" charset="0"/>
                <a:cs typeface="Times New Roman" panose="02020603050405020304" pitchFamily="18" charset="0"/>
              </a:rPr>
              <a:t>    When did the sequence of events that led to chain reaction begin?</a:t>
            </a:r>
          </a:p>
          <a:p>
            <a:r>
              <a:rPr lang="en-US" sz="2800" dirty="0">
                <a:latin typeface="Times New Roman" panose="02020603050405020304" pitchFamily="18" charset="0"/>
                <a:cs typeface="Times New Roman" panose="02020603050405020304" pitchFamily="18" charset="0"/>
              </a:rPr>
              <a:t>    What was going on when things started?</a:t>
            </a:r>
          </a:p>
          <a:p>
            <a:r>
              <a:rPr lang="en-US" sz="2800" dirty="0">
                <a:latin typeface="Times New Roman" panose="02020603050405020304" pitchFamily="18" charset="0"/>
                <a:cs typeface="Times New Roman" panose="02020603050405020304" pitchFamily="18" charset="0"/>
              </a:rPr>
              <a:t>    What were you doing, thinking, feeling, imagining at the time?</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5404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5277"/>
          </a:xfrm>
        </p:spPr>
        <p:txBody>
          <a:bodyPr>
            <a:normAutofit/>
          </a:bodyPr>
          <a:lstStyle/>
          <a:p>
            <a:r>
              <a:rPr lang="en-US" b="1"/>
              <a:t>    </a:t>
            </a:r>
            <a:r>
              <a:rPr lang="en-US" b="1">
                <a:latin typeface="Calisto MT" panose="02040603050505030304" pitchFamily="18" charset="77"/>
              </a:rPr>
              <a:t>SHATTERED VASE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0589" y="1556423"/>
            <a:ext cx="5538938" cy="4626901"/>
          </a:xfrm>
        </p:spPr>
      </p:pic>
      <p:sp>
        <p:nvSpPr>
          <p:cNvPr id="8" name="TextBox 7"/>
          <p:cNvSpPr txBox="1"/>
          <p:nvPr/>
        </p:nvSpPr>
        <p:spPr>
          <a:xfrm>
            <a:off x="5579166" y="1100402"/>
            <a:ext cx="6177405" cy="4524315"/>
          </a:xfrm>
          <a:prstGeom prst="rect">
            <a:avLst/>
          </a:prstGeom>
          <a:noFill/>
        </p:spPr>
        <p:txBody>
          <a:bodyPr wrap="square" rtlCol="0">
            <a:spAutoFit/>
          </a:bodyPr>
          <a:lstStyle/>
          <a:p>
            <a:r>
              <a:rPr lang="en-US" sz="3600" b="1"/>
              <a:t>A BOMB WENT OFF IN MY LIFE</a:t>
            </a:r>
          </a:p>
          <a:p>
            <a:r>
              <a:rPr lang="en-US" sz="3600" b="1"/>
              <a:t>MY LIFE HAS NO MEANING</a:t>
            </a:r>
          </a:p>
          <a:p>
            <a:r>
              <a:rPr lang="en-US" sz="3600" b="1"/>
              <a:t>I’M RESPONSIBLE </a:t>
            </a:r>
          </a:p>
          <a:p>
            <a:r>
              <a:rPr lang="en-US" sz="3600" b="1"/>
              <a:t>MY LIFE IS IN RUINS</a:t>
            </a:r>
          </a:p>
          <a:p>
            <a:r>
              <a:rPr lang="en-US" sz="3600" b="1"/>
              <a:t>I DON’T KNOW WHO I AM </a:t>
            </a:r>
          </a:p>
          <a:p>
            <a:r>
              <a:rPr lang="en-US" sz="3600" b="1"/>
              <a:t>THE WORLD IS A SCARY PLACE </a:t>
            </a:r>
          </a:p>
          <a:p>
            <a:r>
              <a:rPr lang="en-US" sz="3600" b="1"/>
              <a:t>I HAVE NO REASON TO LIVE</a:t>
            </a:r>
          </a:p>
          <a:p>
            <a:endParaRPr lang="en-US" sz="3600"/>
          </a:p>
        </p:txBody>
      </p:sp>
      <p:sp>
        <p:nvSpPr>
          <p:cNvPr id="5" name="TextBox 4"/>
          <p:cNvSpPr txBox="1"/>
          <p:nvPr/>
        </p:nvSpPr>
        <p:spPr>
          <a:xfrm>
            <a:off x="5579167" y="5461687"/>
            <a:ext cx="4874650" cy="954107"/>
          </a:xfrm>
          <a:prstGeom prst="rect">
            <a:avLst/>
          </a:prstGeom>
          <a:noFill/>
        </p:spPr>
        <p:txBody>
          <a:bodyPr wrap="square" rtlCol="0">
            <a:spAutoFit/>
          </a:bodyPr>
          <a:lstStyle/>
          <a:p>
            <a:pPr marL="457200" indent="-457200">
              <a:buFont typeface="Arial" charset="0"/>
              <a:buChar char="•"/>
            </a:pPr>
            <a:r>
              <a:rPr lang="en-US" sz="2800"/>
              <a:t>Honor broken pieces </a:t>
            </a:r>
          </a:p>
          <a:p>
            <a:pPr marL="457200" indent="-457200">
              <a:buFont typeface="Arial" charset="0"/>
              <a:buChar char="•"/>
            </a:pPr>
            <a:r>
              <a:rPr lang="en-US" sz="2800"/>
              <a:t>Create something new</a:t>
            </a:r>
          </a:p>
        </p:txBody>
      </p:sp>
    </p:spTree>
    <p:extLst>
      <p:ext uri="{BB962C8B-B14F-4D97-AF65-F5344CB8AC3E}">
        <p14:creationId xmlns:p14="http://schemas.microsoft.com/office/powerpoint/2010/main" val="102457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3301025-826F-DC42-8587-6789396C13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3339" y="457200"/>
            <a:ext cx="1044271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95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DE32-E8AD-4647-BCA2-EF256AAD66C3}"/>
              </a:ext>
            </a:extLst>
          </p:cNvPr>
          <p:cNvSpPr>
            <a:spLocks noGrp="1"/>
          </p:cNvSpPr>
          <p:nvPr>
            <p:ph type="title"/>
          </p:nvPr>
        </p:nvSpPr>
        <p:spPr>
          <a:xfrm>
            <a:off x="123567" y="0"/>
            <a:ext cx="11968397" cy="1004342"/>
          </a:xfrm>
        </p:spPr>
        <p:txBody>
          <a:bodyPr>
            <a:noAutofit/>
          </a:bodyPr>
          <a:lstStyle/>
          <a:p>
            <a:r>
              <a:rPr lang="en-US" sz="4000" b="1" dirty="0">
                <a:latin typeface="Times New Roman" panose="02020603050405020304" pitchFamily="18" charset="0"/>
                <a:cs typeface="Times New Roman" panose="02020603050405020304" pitchFamily="18" charset="0"/>
              </a:rPr>
              <a:t>Grief House  </a:t>
            </a:r>
            <a:r>
              <a:rPr lang="en-US" sz="2000" b="1" i="1" dirty="0">
                <a:latin typeface="Times New Roman" panose="02020603050405020304" pitchFamily="18" charset="0"/>
                <a:cs typeface="Times New Roman" panose="02020603050405020304" pitchFamily="18" charset="0"/>
              </a:rPr>
              <a:t>JOANNA MAJKA 2012 </a:t>
            </a:r>
            <a:r>
              <a:rPr lang="en-US" sz="2000" i="1" dirty="0"/>
              <a:t>Adapted from  Riddoch &amp; Eggers Huber Christenson 2009</a:t>
            </a:r>
            <a:br>
              <a:rPr lang="en-US" sz="2000" dirty="0"/>
            </a:br>
            <a:endParaRPr lang="en-US" sz="2000" b="1"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16A72AB-8B46-1F45-99AD-D873AB78679F}"/>
              </a:ext>
            </a:extLst>
          </p:cNvPr>
          <p:cNvSpPr>
            <a:spLocks noGrp="1"/>
          </p:cNvSpPr>
          <p:nvPr>
            <p:ph idx="1"/>
          </p:nvPr>
        </p:nvSpPr>
        <p:spPr>
          <a:xfrm>
            <a:off x="123568" y="1004342"/>
            <a:ext cx="12068432" cy="5651291"/>
          </a:xfrm>
        </p:spPr>
        <p:txBody>
          <a:bodyPr>
            <a:normAutofit/>
          </a:bodyPr>
          <a:lstStyle/>
          <a:p>
            <a:r>
              <a:rPr lang="en-US" dirty="0">
                <a:latin typeface="Times New Roman" panose="02020603050405020304" pitchFamily="18" charset="0"/>
                <a:cs typeface="Times New Roman" panose="02020603050405020304" pitchFamily="18" charset="0"/>
              </a:rPr>
              <a:t>Have griever </a:t>
            </a:r>
            <a:r>
              <a:rPr lang="en-US" b="1" dirty="0">
                <a:latin typeface="Times New Roman" panose="02020603050405020304" pitchFamily="18" charset="0"/>
                <a:cs typeface="Times New Roman" panose="02020603050405020304" pitchFamily="18" charset="0"/>
              </a:rPr>
              <a:t>draw a house with 3 floors</a:t>
            </a:r>
            <a:r>
              <a:rPr lang="en-US" dirty="0">
                <a:latin typeface="Times New Roman" panose="02020603050405020304" pitchFamily="18" charset="0"/>
                <a:cs typeface="Times New Roman" panose="02020603050405020304" pitchFamily="18" charset="0"/>
              </a:rPr>
              <a:t>, a </a:t>
            </a:r>
            <a:r>
              <a:rPr lang="en-US" b="1" dirty="0">
                <a:latin typeface="Times New Roman" panose="02020603050405020304" pitchFamily="18" charset="0"/>
                <a:cs typeface="Times New Roman" panose="02020603050405020304" pitchFamily="18" charset="0"/>
              </a:rPr>
              <a:t>door, a chimney, roof, and flag</a:t>
            </a:r>
          </a:p>
          <a:p>
            <a:r>
              <a:rPr lang="en-US" dirty="0">
                <a:latin typeface="Times New Roman" panose="02020603050405020304" pitchFamily="18" charset="0"/>
                <a:cs typeface="Times New Roman" panose="02020603050405020304" pitchFamily="18" charset="0"/>
              </a:rPr>
              <a:t>Write 3 or 4 values that govern your life on the ground</a:t>
            </a:r>
          </a:p>
          <a:p>
            <a:r>
              <a:rPr lang="en-US" dirty="0">
                <a:latin typeface="Times New Roman" panose="02020603050405020304" pitchFamily="18" charset="0"/>
                <a:cs typeface="Times New Roman" panose="02020603050405020304" pitchFamily="18" charset="0"/>
              </a:rPr>
              <a:t>In first box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floor) write a sentence about a grief experience you’ve had</a:t>
            </a:r>
          </a:p>
          <a:p>
            <a:r>
              <a:rPr lang="en-US" dirty="0">
                <a:latin typeface="Times New Roman" panose="02020603050405020304" pitchFamily="18" charset="0"/>
                <a:cs typeface="Times New Roman" panose="02020603050405020304" pitchFamily="18" charset="0"/>
              </a:rPr>
              <a:t>2nd floor write: Who or </a:t>
            </a:r>
            <a:r>
              <a:rPr lang="en-US" b="1" dirty="0">
                <a:latin typeface="Times New Roman" panose="02020603050405020304" pitchFamily="18" charset="0"/>
                <a:cs typeface="Times New Roman" panose="02020603050405020304" pitchFamily="18" charset="0"/>
              </a:rPr>
              <a:t>what has helped </a:t>
            </a:r>
            <a:r>
              <a:rPr lang="en-US" dirty="0">
                <a:latin typeface="Times New Roman" panose="02020603050405020304" pitchFamily="18" charset="0"/>
                <a:cs typeface="Times New Roman" panose="02020603050405020304" pitchFamily="18" charset="0"/>
              </a:rPr>
              <a:t>you in grief</a:t>
            </a:r>
          </a:p>
          <a:p>
            <a:r>
              <a:rPr lang="en-US" dirty="0">
                <a:latin typeface="Times New Roman" panose="02020603050405020304" pitchFamily="18" charset="0"/>
                <a:cs typeface="Times New Roman" panose="02020603050405020304" pitchFamily="18" charset="0"/>
              </a:rPr>
              <a:t>3</a:t>
            </a:r>
            <a:r>
              <a:rPr lang="en-US" baseline="30000" dirty="0">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floor write </a:t>
            </a:r>
            <a:r>
              <a:rPr lang="en-US" b="1" dirty="0">
                <a:latin typeface="Times New Roman" panose="02020603050405020304" pitchFamily="18" charset="0"/>
                <a:cs typeface="Times New Roman" panose="02020603050405020304" pitchFamily="18" charset="0"/>
              </a:rPr>
              <a:t>something positive </a:t>
            </a:r>
            <a:r>
              <a:rPr lang="en-US" dirty="0">
                <a:latin typeface="Times New Roman" panose="02020603050405020304" pitchFamily="18" charset="0"/>
                <a:cs typeface="Times New Roman" panose="02020603050405020304" pitchFamily="18" charset="0"/>
              </a:rPr>
              <a:t>that’s come from your loss</a:t>
            </a:r>
          </a:p>
          <a:p>
            <a:r>
              <a:rPr lang="en-US" dirty="0">
                <a:latin typeface="Times New Roman" panose="02020603050405020304" pitchFamily="18" charset="0"/>
                <a:cs typeface="Times New Roman" panose="02020603050405020304" pitchFamily="18" charset="0"/>
              </a:rPr>
              <a:t>Under the roof write a </a:t>
            </a:r>
            <a:r>
              <a:rPr lang="en-US" b="1" dirty="0">
                <a:latin typeface="Times New Roman" panose="02020603050405020304" pitchFamily="18" charset="0"/>
                <a:cs typeface="Times New Roman" panose="02020603050405020304" pitchFamily="18" charset="0"/>
              </a:rPr>
              <a:t>declaration of hope </a:t>
            </a:r>
            <a:r>
              <a:rPr lang="en-US" dirty="0">
                <a:latin typeface="Times New Roman" panose="02020603050405020304" pitchFamily="18" charset="0"/>
                <a:cs typeface="Times New Roman" panose="02020603050405020304" pitchFamily="18" charset="0"/>
              </a:rPr>
              <a:t>for the future</a:t>
            </a:r>
          </a:p>
          <a:p>
            <a:r>
              <a:rPr lang="en-US" dirty="0">
                <a:latin typeface="Times New Roman" panose="02020603050405020304" pitchFamily="18" charset="0"/>
                <a:cs typeface="Times New Roman" panose="02020603050405020304" pitchFamily="18" charset="0"/>
              </a:rPr>
              <a:t>On the door write the </a:t>
            </a:r>
            <a:r>
              <a:rPr lang="en-US" b="1" dirty="0">
                <a:latin typeface="Times New Roman" panose="02020603050405020304" pitchFamily="18" charset="0"/>
                <a:cs typeface="Times New Roman" panose="02020603050405020304" pitchFamily="18" charset="0"/>
              </a:rPr>
              <a:t>things you’ve kept hidden</a:t>
            </a:r>
          </a:p>
          <a:p>
            <a:r>
              <a:rPr lang="en-US" dirty="0">
                <a:latin typeface="Times New Roman" panose="02020603050405020304" pitchFamily="18" charset="0"/>
                <a:cs typeface="Times New Roman" panose="02020603050405020304" pitchFamily="18" charset="0"/>
              </a:rPr>
              <a:t>On the walls write </a:t>
            </a:r>
            <a:r>
              <a:rPr lang="en-US" b="1" dirty="0">
                <a:latin typeface="Times New Roman" panose="02020603050405020304" pitchFamily="18" charset="0"/>
                <a:cs typeface="Times New Roman" panose="02020603050405020304" pitchFamily="18" charset="0"/>
              </a:rPr>
              <a:t>people</a:t>
            </a:r>
            <a:r>
              <a:rPr lang="en-US" dirty="0">
                <a:latin typeface="Times New Roman" panose="02020603050405020304" pitchFamily="18" charset="0"/>
                <a:cs typeface="Times New Roman" panose="02020603050405020304" pitchFamily="18" charset="0"/>
              </a:rPr>
              <a:t> or things that </a:t>
            </a:r>
            <a:r>
              <a:rPr lang="en-US" b="1" dirty="0">
                <a:latin typeface="Times New Roman" panose="02020603050405020304" pitchFamily="18" charset="0"/>
                <a:cs typeface="Times New Roman" panose="02020603050405020304" pitchFamily="18" charset="0"/>
              </a:rPr>
              <a:t>support</a:t>
            </a:r>
            <a:r>
              <a:rPr lang="en-US" dirty="0">
                <a:latin typeface="Times New Roman" panose="02020603050405020304" pitchFamily="18" charset="0"/>
                <a:cs typeface="Times New Roman" panose="02020603050405020304" pitchFamily="18" charset="0"/>
              </a:rPr>
              <a:t> you</a:t>
            </a:r>
          </a:p>
          <a:p>
            <a:r>
              <a:rPr lang="en-US" dirty="0">
                <a:latin typeface="Times New Roman" panose="02020603050405020304" pitchFamily="18" charset="0"/>
                <a:cs typeface="Times New Roman" panose="02020603050405020304" pitchFamily="18" charset="0"/>
              </a:rPr>
              <a:t>On the Roof write people or things that </a:t>
            </a:r>
            <a:r>
              <a:rPr lang="en-US" b="1" dirty="0">
                <a:latin typeface="Times New Roman" panose="02020603050405020304" pitchFamily="18" charset="0"/>
                <a:cs typeface="Times New Roman" panose="02020603050405020304" pitchFamily="18" charset="0"/>
              </a:rPr>
              <a:t>protect you</a:t>
            </a:r>
          </a:p>
          <a:p>
            <a:r>
              <a:rPr lang="en-US" dirty="0">
                <a:latin typeface="Times New Roman" panose="02020603050405020304" pitchFamily="18" charset="0"/>
                <a:cs typeface="Times New Roman" panose="02020603050405020304" pitchFamily="18" charset="0"/>
              </a:rPr>
              <a:t>Chimney write how you blow off steam</a:t>
            </a:r>
          </a:p>
          <a:p>
            <a:r>
              <a:rPr lang="en-US" dirty="0">
                <a:latin typeface="Times New Roman" panose="02020603050405020304" pitchFamily="18" charset="0"/>
                <a:cs typeface="Times New Roman" panose="02020603050405020304" pitchFamily="18" charset="0"/>
              </a:rPr>
              <a:t>Flag: write something you </a:t>
            </a:r>
            <a:r>
              <a:rPr lang="en-US" b="1" dirty="0">
                <a:latin typeface="Times New Roman" panose="02020603050405020304" pitchFamily="18" charset="0"/>
                <a:cs typeface="Times New Roman" panose="02020603050405020304" pitchFamily="18" charset="0"/>
              </a:rPr>
              <a:t>wish others knew about your grie</a:t>
            </a:r>
            <a:r>
              <a:rPr lang="en-US" b="1" dirty="0"/>
              <a:t>f</a:t>
            </a:r>
          </a:p>
        </p:txBody>
      </p:sp>
    </p:spTree>
    <p:extLst>
      <p:ext uri="{BB962C8B-B14F-4D97-AF65-F5344CB8AC3E}">
        <p14:creationId xmlns:p14="http://schemas.microsoft.com/office/powerpoint/2010/main" val="1973013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speech bubbles">
            <a:extLst>
              <a:ext uri="{FF2B5EF4-FFF2-40B4-BE49-F238E27FC236}">
                <a16:creationId xmlns:a16="http://schemas.microsoft.com/office/drawing/2014/main" id="{E4CD7EFC-E910-44AD-8E1D-DD499342EB17}"/>
              </a:ext>
            </a:extLst>
          </p:cNvPr>
          <p:cNvPicPr>
            <a:picLocks noChangeAspect="1"/>
          </p:cNvPicPr>
          <p:nvPr/>
        </p:nvPicPr>
        <p:blipFill rotWithShape="1">
          <a:blip r:embed="rId3"/>
          <a:srcRect l="5884" r="-1" b="-1"/>
          <a:stretch/>
        </p:blipFill>
        <p:spPr>
          <a:xfrm>
            <a:off x="1" y="10"/>
            <a:ext cx="9669642" cy="6857990"/>
          </a:xfrm>
          <a:prstGeom prst="rect">
            <a:avLst/>
          </a:prstGeom>
        </p:spPr>
      </p:pic>
      <p:sp>
        <p:nvSpPr>
          <p:cNvPr id="2" name="Title 1"/>
          <p:cNvSpPr>
            <a:spLocks noGrp="1"/>
          </p:cNvSpPr>
          <p:nvPr>
            <p:ph type="title"/>
          </p:nvPr>
        </p:nvSpPr>
        <p:spPr>
          <a:xfrm>
            <a:off x="7531610" y="365125"/>
            <a:ext cx="3822189" cy="1899912"/>
          </a:xfrm>
        </p:spPr>
        <p:txBody>
          <a:bodyPr>
            <a:normAutofit/>
          </a:bodyPr>
          <a:lstStyle/>
          <a:p>
            <a:r>
              <a:rPr lang="en-US" sz="4000" b="1">
                <a:latin typeface="Calisto MT" panose="02040603050505030304" pitchFamily="18" charset="77"/>
              </a:rPr>
              <a:t>Exercise: Phototherapy</a:t>
            </a:r>
          </a:p>
        </p:txBody>
      </p:sp>
      <p:sp>
        <p:nvSpPr>
          <p:cNvPr id="3" name="Content Placeholder 2"/>
          <p:cNvSpPr>
            <a:spLocks noGrp="1"/>
          </p:cNvSpPr>
          <p:nvPr>
            <p:ph idx="1"/>
          </p:nvPr>
        </p:nvSpPr>
        <p:spPr>
          <a:xfrm>
            <a:off x="7531610" y="2038662"/>
            <a:ext cx="4657341" cy="4819328"/>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Have clients bring in photo’s representing their loss. </a:t>
            </a:r>
          </a:p>
          <a:p>
            <a:r>
              <a:rPr lang="en-US" sz="2400" dirty="0">
                <a:latin typeface="Times New Roman" panose="02020603050405020304" pitchFamily="18" charset="0"/>
                <a:cs typeface="Times New Roman" panose="02020603050405020304" pitchFamily="18" charset="0"/>
              </a:rPr>
              <a:t>Connecting with photo’s helps to honor what was lost and puts words to pain</a:t>
            </a:r>
          </a:p>
          <a:p>
            <a:r>
              <a:rPr lang="en-US" sz="2400" dirty="0">
                <a:latin typeface="Times New Roman" panose="02020603050405020304" pitchFamily="18" charset="0"/>
                <a:cs typeface="Times New Roman" panose="02020603050405020304" pitchFamily="18" charset="0"/>
              </a:rPr>
              <a:t>Willingness will teach </a:t>
            </a:r>
            <a:r>
              <a:rPr lang="en-US" sz="2400" b="1" dirty="0">
                <a:latin typeface="Times New Roman" panose="02020603050405020304" pitchFamily="18" charset="0"/>
                <a:cs typeface="Times New Roman" panose="02020603050405020304" pitchFamily="18" charset="0"/>
              </a:rPr>
              <a:t>you how to sit with painful emotions and not avoid grief</a:t>
            </a:r>
          </a:p>
          <a:p>
            <a:r>
              <a:rPr lang="en-US" sz="2400" dirty="0">
                <a:latin typeface="Times New Roman" panose="02020603050405020304" pitchFamily="18" charset="0"/>
                <a:cs typeface="Times New Roman" panose="02020603050405020304" pitchFamily="18" charset="0"/>
              </a:rPr>
              <a:t>Look at each thing the client has brought. </a:t>
            </a:r>
            <a:r>
              <a:rPr lang="en-US" sz="2400" b="1" dirty="0">
                <a:latin typeface="Times New Roman" panose="02020603050405020304" pitchFamily="18" charset="0"/>
                <a:cs typeface="Times New Roman" panose="02020603050405020304" pitchFamily="18" charset="0"/>
              </a:rPr>
              <a:t>Search for visual messages, beliefs, feelings</a:t>
            </a:r>
          </a:p>
          <a:p>
            <a:r>
              <a:rPr lang="en-US" sz="2400" dirty="0">
                <a:latin typeface="Times New Roman" panose="02020603050405020304" pitchFamily="18" charset="0"/>
                <a:cs typeface="Times New Roman" panose="02020603050405020304" pitchFamily="18" charset="0"/>
              </a:rPr>
              <a:t>It’s </a:t>
            </a:r>
            <a:r>
              <a:rPr lang="en-US" sz="2400" b="1" dirty="0">
                <a:latin typeface="Times New Roman" panose="02020603050405020304" pitchFamily="18" charset="0"/>
                <a:cs typeface="Times New Roman" panose="02020603050405020304" pitchFamily="18" charset="0"/>
              </a:rPr>
              <a:t>not just viewing the photo’s it’s how the client is connecting to them</a:t>
            </a:r>
          </a:p>
          <a:p>
            <a:endParaRPr lang="en-US" sz="1700" dirty="0"/>
          </a:p>
        </p:txBody>
      </p:sp>
    </p:spTree>
    <p:extLst>
      <p:ext uri="{BB962C8B-B14F-4D97-AF65-F5344CB8AC3E}">
        <p14:creationId xmlns:p14="http://schemas.microsoft.com/office/powerpoint/2010/main" val="2384752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on clear background">
            <a:extLst>
              <a:ext uri="{FF2B5EF4-FFF2-40B4-BE49-F238E27FC236}">
                <a16:creationId xmlns:a16="http://schemas.microsoft.com/office/drawing/2014/main" id="{D9322D15-7675-4E12-89FD-850847770B07}"/>
              </a:ext>
            </a:extLst>
          </p:cNvPr>
          <p:cNvPicPr>
            <a:picLocks noChangeAspect="1"/>
          </p:cNvPicPr>
          <p:nvPr/>
        </p:nvPicPr>
        <p:blipFill rotWithShape="1">
          <a:blip r:embed="rId3"/>
          <a:srcRect l="8371" r="7245"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58120EEA-A589-6043-BE70-2D9108A5F025}"/>
              </a:ext>
            </a:extLst>
          </p:cNvPr>
          <p:cNvSpPr>
            <a:spLocks noGrp="1"/>
          </p:cNvSpPr>
          <p:nvPr>
            <p:ph type="title"/>
          </p:nvPr>
        </p:nvSpPr>
        <p:spPr>
          <a:xfrm>
            <a:off x="371094" y="1161288"/>
            <a:ext cx="3438144" cy="1124712"/>
          </a:xfrm>
        </p:spPr>
        <p:txBody>
          <a:bodyPr anchor="b">
            <a:normAutofit/>
          </a:bodyPr>
          <a:lstStyle/>
          <a:p>
            <a:r>
              <a:rPr lang="en-US" sz="2800" b="1">
                <a:latin typeface="Times New Roman" panose="02020603050405020304" pitchFamily="18" charset="0"/>
                <a:cs typeface="Times New Roman" panose="02020603050405020304" pitchFamily="18" charset="0"/>
              </a:rPr>
              <a:t>Phototherapy  </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Ask:</a:t>
            </a:r>
          </a:p>
        </p:txBody>
      </p:sp>
      <p:sp>
        <p:nvSpPr>
          <p:cNvPr id="3" name="Content Placeholder 2">
            <a:extLst>
              <a:ext uri="{FF2B5EF4-FFF2-40B4-BE49-F238E27FC236}">
                <a16:creationId xmlns:a16="http://schemas.microsoft.com/office/drawing/2014/main" id="{C98A2549-A0A3-5D4F-A2CC-FC31F6AB44E0}"/>
              </a:ext>
            </a:extLst>
          </p:cNvPr>
          <p:cNvSpPr>
            <a:spLocks noGrp="1"/>
          </p:cNvSpPr>
          <p:nvPr>
            <p:ph idx="1"/>
          </p:nvPr>
        </p:nvSpPr>
        <p:spPr>
          <a:xfrm>
            <a:off x="371093" y="2718054"/>
            <a:ext cx="7248907" cy="3950970"/>
          </a:xfrm>
        </p:spPr>
        <p:txBody>
          <a:bodyPr anchor="t">
            <a:normAutofit fontScale="92500" lnSpcReduction="10000"/>
          </a:bodyPr>
          <a:lstStyle/>
          <a:p>
            <a:r>
              <a:rPr lang="en-US" sz="3200" dirty="0">
                <a:latin typeface="Times New Roman" panose="02020603050405020304" pitchFamily="18" charset="0"/>
                <a:cs typeface="Times New Roman" panose="02020603050405020304" pitchFamily="18" charset="0"/>
              </a:rPr>
              <a:t>How do these images reconnect you with the details of your life?</a:t>
            </a:r>
          </a:p>
          <a:p>
            <a:r>
              <a:rPr lang="en-US" sz="3200" dirty="0">
                <a:latin typeface="Times New Roman" panose="02020603050405020304" pitchFamily="18" charset="0"/>
                <a:cs typeface="Times New Roman" panose="02020603050405020304" pitchFamily="18" charset="0"/>
              </a:rPr>
              <a:t>How can the past serve as a bridge for the future?</a:t>
            </a:r>
          </a:p>
          <a:p>
            <a:r>
              <a:rPr lang="en-US" sz="3200" dirty="0">
                <a:latin typeface="Times New Roman" panose="02020603050405020304" pitchFamily="18" charset="0"/>
                <a:cs typeface="Times New Roman" panose="02020603050405020304" pitchFamily="18" charset="0"/>
              </a:rPr>
              <a:t>What do you discover about yourself? Your loved   one?</a:t>
            </a:r>
          </a:p>
          <a:p>
            <a:r>
              <a:rPr lang="en-US" sz="3200" dirty="0">
                <a:latin typeface="Times New Roman" panose="02020603050405020304" pitchFamily="18" charset="0"/>
                <a:cs typeface="Times New Roman" panose="02020603050405020304" pitchFamily="18" charset="0"/>
              </a:rPr>
              <a:t>What, if anything remains unresolved?</a:t>
            </a:r>
          </a:p>
          <a:p>
            <a:r>
              <a:rPr lang="en-US" sz="3200" dirty="0">
                <a:latin typeface="Times New Roman" panose="02020603050405020304" pitchFamily="18" charset="0"/>
                <a:cs typeface="Times New Roman" panose="02020603050405020304" pitchFamily="18" charset="0"/>
              </a:rPr>
              <a:t>What patterns or repeated themes do you notice?</a:t>
            </a:r>
          </a:p>
          <a:p>
            <a:endParaRPr lang="en-US" sz="1700" dirty="0"/>
          </a:p>
          <a:p>
            <a:endParaRPr lang="en-US" sz="1700" dirty="0"/>
          </a:p>
        </p:txBody>
      </p:sp>
    </p:spTree>
    <p:extLst>
      <p:ext uri="{BB962C8B-B14F-4D97-AF65-F5344CB8AC3E}">
        <p14:creationId xmlns:p14="http://schemas.microsoft.com/office/powerpoint/2010/main" val="200430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2706"/>
          </a:xfrm>
        </p:spPr>
        <p:txBody>
          <a:bodyPr>
            <a:normAutofit fontScale="90000"/>
          </a:bodyPr>
          <a:lstStyle/>
          <a:p>
            <a:r>
              <a:rPr lang="en-US" sz="4800" b="1" dirty="0">
                <a:latin typeface="Calisto MT" charset="0"/>
                <a:ea typeface="Calisto MT" charset="0"/>
                <a:cs typeface="Calisto MT" charset="0"/>
              </a:rPr>
              <a:t>We Have A Problem: LOSS</a:t>
            </a:r>
          </a:p>
        </p:txBody>
      </p:sp>
      <p:sp>
        <p:nvSpPr>
          <p:cNvPr id="3" name="Content Placeholder 2"/>
          <p:cNvSpPr>
            <a:spLocks noGrp="1"/>
          </p:cNvSpPr>
          <p:nvPr>
            <p:ph idx="1"/>
          </p:nvPr>
        </p:nvSpPr>
        <p:spPr>
          <a:xfrm>
            <a:off x="99152" y="1576138"/>
            <a:ext cx="12092848" cy="5281862"/>
          </a:xfrm>
        </p:spPr>
        <p:txBody>
          <a:bodyPr>
            <a:normAutofit/>
          </a:bodyPr>
          <a:lstStyle/>
          <a:p>
            <a:pPr defTabSz="457200" fontAlgn="base">
              <a:spcBef>
                <a:spcPct val="0"/>
              </a:spcBef>
              <a:spcAft>
                <a:spcPct val="0"/>
              </a:spcAft>
              <a:defRPr/>
            </a:pPr>
            <a:r>
              <a:rPr lang="en-US" altLang="en-US" b="1" kern="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Suicide is the 10</a:t>
            </a:r>
            <a:r>
              <a:rPr lang="en-US" altLang="en-US" b="1" kern="0" baseline="300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th</a:t>
            </a:r>
            <a:r>
              <a:rPr lang="en-US" altLang="en-US" b="1" kern="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 leading cause of death in the US</a:t>
            </a:r>
          </a:p>
          <a:p>
            <a:pPr marL="0" indent="0" defTabSz="457200" fontAlgn="base">
              <a:spcBef>
                <a:spcPct val="0"/>
              </a:spcBef>
              <a:spcAft>
                <a:spcPct val="0"/>
              </a:spcAft>
              <a:buNone/>
              <a:defRPr/>
            </a:pPr>
            <a:endParaRPr lang="en-US" altLang="en-US" kern="0" dirty="0">
              <a:latin typeface="Times New Roman" panose="02020603050405020304" pitchFamily="18" charset="0"/>
              <a:ea typeface="MS PGothic" panose="020B0600070205080204" pitchFamily="34" charset="-128"/>
              <a:cs typeface="Times New Roman" panose="02020603050405020304" pitchFamily="18" charset="0"/>
            </a:endParaRPr>
          </a:p>
          <a:p>
            <a:pPr marL="0" indent="0" defTabSz="457200" fontAlgn="base">
              <a:spcBef>
                <a:spcPct val="0"/>
              </a:spcBef>
              <a:spcAft>
                <a:spcPct val="0"/>
              </a:spcAft>
              <a:buNone/>
              <a:defRPr/>
            </a:pPr>
            <a:r>
              <a:rPr lang="en-US" altLang="en-US" b="1" kern="0" dirty="0">
                <a:latin typeface="Times New Roman" panose="02020603050405020304" pitchFamily="18" charset="0"/>
                <a:ea typeface="MS PGothic" panose="020B0600070205080204" pitchFamily="34" charset="-128"/>
                <a:cs typeface="Times New Roman" panose="02020603050405020304" pitchFamily="18" charset="0"/>
              </a:rPr>
              <a:t>Dr David </a:t>
            </a:r>
            <a:r>
              <a:rPr lang="en-US" altLang="en-US" b="1" kern="0" dirty="0" err="1">
                <a:latin typeface="Times New Roman" panose="02020603050405020304" pitchFamily="18" charset="0"/>
                <a:ea typeface="MS PGothic" panose="020B0600070205080204" pitchFamily="34" charset="-128"/>
                <a:cs typeface="Times New Roman" panose="02020603050405020304" pitchFamily="18" charset="0"/>
              </a:rPr>
              <a:t>Jobes</a:t>
            </a:r>
            <a:r>
              <a:rPr lang="en-US" altLang="en-US" b="1" kern="0" dirty="0">
                <a:latin typeface="Times New Roman" panose="02020603050405020304" pitchFamily="18" charset="0"/>
                <a:ea typeface="MS PGothic" panose="020B0600070205080204" pitchFamily="34" charset="-128"/>
                <a:cs typeface="Times New Roman" panose="02020603050405020304" pitchFamily="18" charset="0"/>
              </a:rPr>
              <a:t> CAMS</a:t>
            </a:r>
          </a:p>
          <a:p>
            <a:pPr marL="0" indent="0" defTabSz="457200" fontAlgn="base">
              <a:spcBef>
                <a:spcPct val="0"/>
              </a:spcBef>
              <a:spcAft>
                <a:spcPct val="0"/>
              </a:spcAft>
              <a:buNone/>
              <a:defRPr/>
            </a:pPr>
            <a:endParaRPr lang="en-US" altLang="en-US" b="1" kern="0" dirty="0">
              <a:latin typeface="Times New Roman" panose="02020603050405020304" pitchFamily="18" charset="0"/>
              <a:ea typeface="MS PGothic" panose="020B0600070205080204" pitchFamily="34" charset="-128"/>
              <a:cs typeface="Times New Roman" panose="02020603050405020304" pitchFamily="18" charset="0"/>
            </a:endParaRPr>
          </a:p>
          <a:p>
            <a:pPr marL="0" indent="0" defTabSz="457200" fontAlgn="base">
              <a:spcBef>
                <a:spcPct val="0"/>
              </a:spcBef>
              <a:spcAft>
                <a:spcPct val="0"/>
              </a:spcAft>
              <a:buNone/>
              <a:defRPr/>
            </a:pPr>
            <a:r>
              <a:rPr lang="en-US" altLang="en-US" sz="2400" b="1" kern="0" dirty="0">
                <a:latin typeface="Times New Roman" panose="02020603050405020304" pitchFamily="18" charset="0"/>
                <a:ea typeface="MS PGothic" panose="020B0600070205080204" pitchFamily="34" charset="-128"/>
                <a:cs typeface="Times New Roman" panose="02020603050405020304" pitchFamily="18" charset="0"/>
              </a:rPr>
              <a:t>PRIMARY DRIVERS</a:t>
            </a:r>
            <a:r>
              <a:rPr lang="en-US" altLang="en-US" kern="0" dirty="0">
                <a:latin typeface="Times New Roman" panose="02020603050405020304" pitchFamily="18" charset="0"/>
                <a:ea typeface="MS PGothic" panose="020B0600070205080204" pitchFamily="34" charset="-128"/>
                <a:cs typeface="Times New Roman" panose="02020603050405020304" pitchFamily="18" charset="0"/>
              </a:rPr>
              <a:t>: Inability to solve problems, </a:t>
            </a:r>
            <a:r>
              <a:rPr lang="en-US" altLang="en-US" b="1" kern="0" dirty="0">
                <a:latin typeface="Times New Roman" panose="02020603050405020304" pitchFamily="18" charset="0"/>
                <a:ea typeface="MS PGothic" panose="020B0600070205080204" pitchFamily="34" charset="-128"/>
                <a:cs typeface="Times New Roman" panose="02020603050405020304" pitchFamily="18" charset="0"/>
              </a:rPr>
              <a:t>Intense</a:t>
            </a:r>
            <a:r>
              <a:rPr lang="en-US" altLang="en-US" kern="0" dirty="0">
                <a:latin typeface="Times New Roman" panose="02020603050405020304" pitchFamily="18" charset="0"/>
                <a:ea typeface="MS PGothic" panose="020B0600070205080204" pitchFamily="34" charset="-128"/>
                <a:cs typeface="Times New Roman" panose="02020603050405020304" pitchFamily="18" charset="0"/>
              </a:rPr>
              <a:t> emotional dysregulation, </a:t>
            </a:r>
            <a:r>
              <a:rPr lang="en-US" altLang="en-US" b="1" kern="0" dirty="0">
                <a:latin typeface="Times New Roman" panose="02020603050405020304" pitchFamily="18" charset="0"/>
                <a:ea typeface="MS PGothic" panose="020B0600070205080204" pitchFamily="34" charset="-128"/>
                <a:cs typeface="Times New Roman" panose="02020603050405020304" pitchFamily="18" charset="0"/>
              </a:rPr>
              <a:t>Reasons for dying, Lack of reasons for living (loneliness, disconnection, shame, no sense of belonging)</a:t>
            </a:r>
          </a:p>
          <a:p>
            <a:pPr defTabSz="457200" fontAlgn="base">
              <a:spcBef>
                <a:spcPct val="0"/>
              </a:spcBef>
              <a:spcAft>
                <a:spcPct val="0"/>
              </a:spcAft>
              <a:defRPr/>
            </a:pPr>
            <a:endParaRPr lang="en-US" sz="2400" b="1" kern="0" dirty="0">
              <a:latin typeface="Times New Roman" panose="02020603050405020304" pitchFamily="18" charset="0"/>
              <a:ea typeface="MS PGothic" panose="020B0600070205080204" pitchFamily="34" charset="-128"/>
              <a:cs typeface="Times New Roman" panose="02020603050405020304" pitchFamily="18" charset="0"/>
            </a:endParaRPr>
          </a:p>
          <a:p>
            <a:pPr marL="0" indent="0" defTabSz="457200" fontAlgn="base">
              <a:spcBef>
                <a:spcPct val="0"/>
              </a:spcBef>
              <a:spcAft>
                <a:spcPct val="0"/>
              </a:spcAft>
              <a:buNone/>
              <a:defRPr/>
            </a:pPr>
            <a:r>
              <a:rPr lang="en-US" sz="2400" b="1" kern="0" dirty="0">
                <a:latin typeface="Times New Roman" panose="02020603050405020304" pitchFamily="18" charset="0"/>
                <a:ea typeface="MS PGothic" panose="020B0600070205080204" pitchFamily="34" charset="-128"/>
                <a:cs typeface="Times New Roman" panose="02020603050405020304" pitchFamily="18" charset="0"/>
              </a:rPr>
              <a:t>SECONDARY DRIVERS</a:t>
            </a:r>
            <a:r>
              <a:rPr lang="en-US" sz="2400" kern="0" dirty="0">
                <a:latin typeface="Times New Roman" panose="02020603050405020304" pitchFamily="18" charset="0"/>
                <a:ea typeface="MS PGothic" panose="020B0600070205080204" pitchFamily="34" charset="-128"/>
                <a:cs typeface="Times New Roman" panose="02020603050405020304" pitchFamily="18" charset="0"/>
              </a:rPr>
              <a:t>: Financial problems, </a:t>
            </a:r>
            <a:r>
              <a:rPr lang="en-US" sz="2400" b="1" kern="0" dirty="0">
                <a:latin typeface="Times New Roman" panose="02020603050405020304" pitchFamily="18" charset="0"/>
                <a:ea typeface="MS PGothic" panose="020B0600070205080204" pitchFamily="34" charset="-128"/>
                <a:cs typeface="Times New Roman" panose="02020603050405020304" pitchFamily="18" charset="0"/>
              </a:rPr>
              <a:t>Rupture in attachment bonds</a:t>
            </a:r>
            <a:r>
              <a:rPr lang="en-US" sz="2400" kern="0" dirty="0">
                <a:latin typeface="Times New Roman" panose="02020603050405020304" pitchFamily="18" charset="0"/>
                <a:ea typeface="MS PGothic" panose="020B0600070205080204" pitchFamily="34" charset="-128"/>
                <a:cs typeface="Times New Roman" panose="02020603050405020304" pitchFamily="18" charset="0"/>
              </a:rPr>
              <a:t>, Illness, Pain, </a:t>
            </a:r>
            <a:r>
              <a:rPr lang="en-US" sz="2400" b="1" kern="0" dirty="0">
                <a:latin typeface="Times New Roman" panose="02020603050405020304" pitchFamily="18" charset="0"/>
                <a:ea typeface="MS PGothic" panose="020B0600070205080204" pitchFamily="34" charset="-128"/>
                <a:cs typeface="Times New Roman" panose="02020603050405020304" pitchFamily="18" charset="0"/>
              </a:rPr>
              <a:t>Lack of belonging</a:t>
            </a:r>
            <a:r>
              <a:rPr lang="en-US" sz="2400" kern="0" dirty="0">
                <a:latin typeface="Times New Roman" panose="02020603050405020304" pitchFamily="18" charset="0"/>
                <a:ea typeface="MS PGothic" panose="020B0600070205080204" pitchFamily="34" charset="-128"/>
                <a:cs typeface="Times New Roman" panose="02020603050405020304" pitchFamily="18" charset="0"/>
              </a:rPr>
              <a:t>, Interpersonal conflicts</a:t>
            </a:r>
            <a:endParaRPr lang="en-US" sz="2400" dirty="0">
              <a:latin typeface="Times New Roman" panose="02020603050405020304" pitchFamily="18" charset="0"/>
              <a:cs typeface="Times New Roman" panose="02020603050405020304" pitchFamily="18" charset="0"/>
            </a:endParaRPr>
          </a:p>
          <a:p>
            <a:pPr defTabSz="457200" fontAlgn="base">
              <a:spcBef>
                <a:spcPct val="0"/>
              </a:spcBef>
              <a:spcAft>
                <a:spcPct val="0"/>
              </a:spcAft>
              <a:defRPr/>
            </a:pPr>
            <a:endParaRPr lang="en-US" dirty="0">
              <a:latin typeface="Times New Roman" panose="02020603050405020304" pitchFamily="18" charset="0"/>
              <a:cs typeface="Times New Roman" panose="02020603050405020304" pitchFamily="18" charset="0"/>
            </a:endParaRPr>
          </a:p>
          <a:p>
            <a:pPr defTabSz="457200" fontAlgn="base">
              <a:spcBef>
                <a:spcPct val="0"/>
              </a:spcBef>
              <a:spcAft>
                <a:spcPct val="0"/>
              </a:spcAft>
              <a:defRPr/>
            </a:pPr>
            <a:r>
              <a:rPr lang="en-US" dirty="0">
                <a:latin typeface="Times New Roman" panose="02020603050405020304" pitchFamily="18" charset="0"/>
                <a:cs typeface="Times New Roman" panose="02020603050405020304" pitchFamily="18" charset="0"/>
              </a:rPr>
              <a:t>This loss leads to a sense of </a:t>
            </a:r>
            <a:r>
              <a:rPr lang="en-US" b="1" dirty="0">
                <a:latin typeface="Times New Roman" panose="02020603050405020304" pitchFamily="18" charset="0"/>
                <a:cs typeface="Times New Roman" panose="02020603050405020304" pitchFamily="18" charset="0"/>
              </a:rPr>
              <a:t>isolation</a:t>
            </a:r>
            <a:r>
              <a:rPr lang="en-US" dirty="0">
                <a:latin typeface="Times New Roman" panose="02020603050405020304" pitchFamily="18" charset="0"/>
                <a:cs typeface="Times New Roman" panose="02020603050405020304" pitchFamily="18" charset="0"/>
              </a:rPr>
              <a:t>, which is reinforced by </a:t>
            </a:r>
            <a:r>
              <a:rPr lang="en-US" b="1" dirty="0">
                <a:latin typeface="Times New Roman" panose="02020603050405020304" pitchFamily="18" charset="0"/>
                <a:cs typeface="Times New Roman" panose="02020603050405020304" pitchFamily="18" charset="0"/>
              </a:rPr>
              <a:t>hopelessness </a:t>
            </a:r>
            <a:r>
              <a:rPr lang="en-US" dirty="0">
                <a:latin typeface="Times New Roman" panose="02020603050405020304" pitchFamily="18" charset="0"/>
                <a:cs typeface="Times New Roman" panose="02020603050405020304" pitchFamily="18" charset="0"/>
              </a:rPr>
              <a:t>and </a:t>
            </a:r>
            <a:r>
              <a:rPr lang="en-US" sz="2400" b="1" i="1" kern="0" dirty="0">
                <a:latin typeface="Times New Roman" panose="02020603050405020304" pitchFamily="18" charset="0"/>
                <a:ea typeface="MS PGothic" panose="020B0600070205080204" pitchFamily="34" charset="-128"/>
                <a:cs typeface="Times New Roman" panose="02020603050405020304" pitchFamily="18" charset="0"/>
              </a:rPr>
              <a:t> </a:t>
            </a:r>
            <a:r>
              <a:rPr lang="en-US" altLang="en-US" b="1" kern="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Fear </a:t>
            </a:r>
            <a:r>
              <a:rPr lang="en-US" altLang="en-US" kern="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this is </a:t>
            </a:r>
            <a:r>
              <a:rPr lang="en-US" altLang="en-US" b="1" kern="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permanent</a:t>
            </a:r>
          </a:p>
        </p:txBody>
      </p:sp>
    </p:spTree>
    <p:extLst>
      <p:ext uri="{BB962C8B-B14F-4D97-AF65-F5344CB8AC3E}">
        <p14:creationId xmlns:p14="http://schemas.microsoft.com/office/powerpoint/2010/main" val="804893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A4860F-1F6C-3442-B8EF-ADD75DA783C1}"/>
              </a:ext>
            </a:extLst>
          </p:cNvPr>
          <p:cNvSpPr>
            <a:spLocks noGrp="1"/>
          </p:cNvSpPr>
          <p:nvPr>
            <p:ph type="title"/>
          </p:nvPr>
        </p:nvSpPr>
        <p:spPr>
          <a:xfrm>
            <a:off x="850006" y="1289765"/>
            <a:ext cx="4324067" cy="4270963"/>
          </a:xfrm>
        </p:spPr>
        <p:txBody>
          <a:bodyPr anchor="ctr">
            <a:normAutofit/>
          </a:bodyPr>
          <a:lstStyle/>
          <a:p>
            <a:pPr algn="ctr"/>
            <a:r>
              <a:rPr lang="en-US" b="1" dirty="0">
                <a:solidFill>
                  <a:srgbClr val="FFFFFF"/>
                </a:solidFill>
                <a:latin typeface="Times New Roman" panose="02020603050405020304" pitchFamily="18" charset="0"/>
                <a:cs typeface="Times New Roman" panose="02020603050405020304" pitchFamily="18" charset="0"/>
              </a:rPr>
              <a:t>REMEMBERED RESOURCE PERSON</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30121E-6707-AA45-BEE3-5AA22F058A35}"/>
              </a:ext>
            </a:extLst>
          </p:cNvPr>
          <p:cNvSpPr>
            <a:spLocks noGrp="1"/>
          </p:cNvSpPr>
          <p:nvPr>
            <p:ph idx="1"/>
          </p:nvPr>
        </p:nvSpPr>
        <p:spPr>
          <a:xfrm>
            <a:off x="6297233" y="518400"/>
            <a:ext cx="4771607" cy="5837949"/>
          </a:xfrm>
        </p:spPr>
        <p:txBody>
          <a:bodyPr anchor="ctr">
            <a:normAutofit/>
          </a:bodyPr>
          <a:lstStyle/>
          <a:p>
            <a:r>
              <a:rPr lang="en-US" sz="3200" dirty="0">
                <a:solidFill>
                  <a:schemeClr val="tx1">
                    <a:alpha val="80000"/>
                  </a:schemeClr>
                </a:solidFill>
                <a:latin typeface="Times New Roman" panose="02020603050405020304" pitchFamily="18" charset="0"/>
                <a:cs typeface="Times New Roman" panose="02020603050405020304" pitchFamily="18" charset="0"/>
              </a:rPr>
              <a:t>Someone safe</a:t>
            </a:r>
          </a:p>
          <a:p>
            <a:r>
              <a:rPr lang="en-US" sz="3200" dirty="0">
                <a:solidFill>
                  <a:schemeClr val="tx1">
                    <a:alpha val="80000"/>
                  </a:schemeClr>
                </a:solidFill>
                <a:latin typeface="Times New Roman" panose="02020603050405020304" pitchFamily="18" charset="0"/>
                <a:cs typeface="Times New Roman" panose="02020603050405020304" pitchFamily="18" charset="0"/>
              </a:rPr>
              <a:t>Parent, friend, spouse, God, deceased loved one</a:t>
            </a:r>
          </a:p>
          <a:p>
            <a:r>
              <a:rPr lang="en-US" sz="3200" dirty="0">
                <a:solidFill>
                  <a:schemeClr val="tx1">
                    <a:alpha val="80000"/>
                  </a:schemeClr>
                </a:solidFill>
                <a:latin typeface="Times New Roman" panose="02020603050405020304" pitchFamily="18" charset="0"/>
                <a:cs typeface="Times New Roman" panose="02020603050405020304" pitchFamily="18" charset="0"/>
              </a:rPr>
              <a:t>Speak truth into the parts carrying guilt/ shame</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876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1AC7-CB9B-8049-AE10-7D9F1EEB6113}"/>
              </a:ext>
            </a:extLst>
          </p:cNvPr>
          <p:cNvSpPr>
            <a:spLocks noGrp="1"/>
          </p:cNvSpPr>
          <p:nvPr>
            <p:ph type="title"/>
          </p:nvPr>
        </p:nvSpPr>
        <p:spPr>
          <a:xfrm>
            <a:off x="838200" y="365125"/>
            <a:ext cx="10515600" cy="671195"/>
          </a:xfrm>
        </p:spPr>
        <p:txBody>
          <a:bodyPr>
            <a:normAutofit fontScale="90000"/>
          </a:bodyPr>
          <a:lstStyle/>
          <a:p>
            <a:r>
              <a:rPr lang="en-US" b="1" dirty="0">
                <a:latin typeface="Times New Roman" panose="02020603050405020304" pitchFamily="18" charset="0"/>
                <a:cs typeface="Times New Roman" panose="02020603050405020304" pitchFamily="18" charset="0"/>
              </a:rPr>
              <a:t>PUTTING IT INTO PRACTICE</a:t>
            </a:r>
          </a:p>
        </p:txBody>
      </p:sp>
      <p:sp>
        <p:nvSpPr>
          <p:cNvPr id="3" name="Content Placeholder 2">
            <a:extLst>
              <a:ext uri="{FF2B5EF4-FFF2-40B4-BE49-F238E27FC236}">
                <a16:creationId xmlns:a16="http://schemas.microsoft.com/office/drawing/2014/main" id="{2B306BF2-2EAD-2549-8514-E0C9F4379D6A}"/>
              </a:ext>
            </a:extLst>
          </p:cNvPr>
          <p:cNvSpPr>
            <a:spLocks noGrp="1"/>
          </p:cNvSpPr>
          <p:nvPr>
            <p:ph idx="1"/>
          </p:nvPr>
        </p:nvSpPr>
        <p:spPr>
          <a:xfrm>
            <a:off x="134112" y="1219200"/>
            <a:ext cx="11935968" cy="5547359"/>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THINK OF SOMEONE WHO COULD ACT AS </a:t>
            </a:r>
            <a:r>
              <a:rPr lang="en-US" b="1" dirty="0">
                <a:latin typeface="Times New Roman" panose="02020603050405020304" pitchFamily="18" charset="0"/>
                <a:cs typeface="Times New Roman" panose="02020603050405020304" pitchFamily="18" charset="0"/>
              </a:rPr>
              <a:t>YOUR RR PERSON</a:t>
            </a:r>
            <a:r>
              <a:rPr lang="en-US" dirty="0">
                <a:latin typeface="Times New Roman" panose="02020603050405020304" pitchFamily="18" charset="0"/>
                <a:cs typeface="Times New Roman" panose="02020603050405020304" pitchFamily="18" charset="0"/>
              </a:rPr>
              <a:t>. THINK OF </a:t>
            </a:r>
            <a:r>
              <a:rPr lang="en-US" b="1" dirty="0">
                <a:latin typeface="Times New Roman" panose="02020603050405020304" pitchFamily="18" charset="0"/>
                <a:cs typeface="Times New Roman" panose="02020603050405020304" pitchFamily="18" charset="0"/>
              </a:rPr>
              <a:t>SOMETHING DIFFICULT IN YOUR </a:t>
            </a:r>
            <a:r>
              <a:rPr lang="en-US" dirty="0">
                <a:latin typeface="Times New Roman" panose="02020603050405020304" pitchFamily="18" charset="0"/>
                <a:cs typeface="Times New Roman" panose="02020603050405020304" pitchFamily="18" charset="0"/>
              </a:rPr>
              <a:t>LIFE THAT YOU STRUGGLE WITH.  </a:t>
            </a:r>
            <a:r>
              <a:rPr lang="en-US" b="1" dirty="0">
                <a:latin typeface="Times New Roman" panose="02020603050405020304" pitchFamily="18" charset="0"/>
                <a:cs typeface="Times New Roman" panose="02020603050405020304" pitchFamily="18" charset="0"/>
              </a:rPr>
              <a:t>WRITE</a:t>
            </a:r>
            <a:r>
              <a:rPr lang="en-US" dirty="0">
                <a:latin typeface="Times New Roman" panose="02020603050405020304" pitchFamily="18" charset="0"/>
                <a:cs typeface="Times New Roman" panose="02020603050405020304" pitchFamily="18" charset="0"/>
              </a:rPr>
              <a:t> DOWN WHAT </a:t>
            </a:r>
            <a:r>
              <a:rPr lang="en-US" b="1" dirty="0">
                <a:latin typeface="Times New Roman" panose="02020603050405020304" pitchFamily="18" charset="0"/>
                <a:cs typeface="Times New Roman" panose="02020603050405020304" pitchFamily="18" charset="0"/>
              </a:rPr>
              <a:t>THOUGHTS, BELIEFS, EMOTIONS AND BODY REACTIONS YOU HAVE AS A RESULT</a:t>
            </a:r>
            <a:r>
              <a:rPr lang="en-US" dirty="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ASK YOURSELF</a:t>
            </a:r>
            <a:r>
              <a:rPr lang="en-US" dirty="0">
                <a:latin typeface="Times New Roman" panose="02020603050405020304" pitchFamily="18" charset="0"/>
                <a:cs typeface="Times New Roman" panose="02020603050405020304" pitchFamily="18" charset="0"/>
              </a:rPr>
              <a:t>:</a:t>
            </a:r>
          </a:p>
          <a:p>
            <a:pPr marL="514350" indent="-514350">
              <a:buFont typeface="+mj-lt"/>
              <a:buAutoNum type="arabicPeriod"/>
            </a:pPr>
            <a:r>
              <a:rPr lang="en-US" b="1" dirty="0">
                <a:latin typeface="Times New Roman" panose="02020603050405020304" pitchFamily="18" charset="0"/>
                <a:cs typeface="Times New Roman" panose="02020603050405020304" pitchFamily="18" charset="0"/>
              </a:rPr>
              <a:t>HOW DOES KNOWING THIS PERSON IS WITH ME CALM ME?</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WHAT DO YOU </a:t>
            </a:r>
            <a:r>
              <a:rPr lang="en-US" b="1" dirty="0">
                <a:latin typeface="Times New Roman" panose="02020603050405020304" pitchFamily="18" charset="0"/>
                <a:cs typeface="Times New Roman" panose="02020603050405020304" pitchFamily="18" charset="0"/>
              </a:rPr>
              <a:t>NOTICE IN YOUR BODY </a:t>
            </a:r>
            <a:r>
              <a:rPr lang="en-US" dirty="0">
                <a:latin typeface="Times New Roman" panose="02020603050405020304" pitchFamily="18" charset="0"/>
                <a:cs typeface="Times New Roman" panose="02020603050405020304" pitchFamily="18" charset="0"/>
              </a:rPr>
              <a:t>WHEN YOU THINK OF </a:t>
            </a:r>
            <a:r>
              <a:rPr lang="en-US" b="1" dirty="0">
                <a:latin typeface="Times New Roman" panose="02020603050405020304" pitchFamily="18" charset="0"/>
                <a:cs typeface="Times New Roman" panose="02020603050405020304" pitchFamily="18" charset="0"/>
              </a:rPr>
              <a:t>THIS PERSON BEING PRESENT </a:t>
            </a:r>
            <a:r>
              <a:rPr lang="en-US" dirty="0">
                <a:latin typeface="Times New Roman" panose="02020603050405020304" pitchFamily="18" charset="0"/>
                <a:cs typeface="Times New Roman" panose="02020603050405020304" pitchFamily="18" charset="0"/>
              </a:rPr>
              <a:t>WITH YOU IN THIS SITUATION?</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HOW DO YOU THINK THE RELATIONAL KNOWING YOU LEARNED FROM THIS PERSON AFFECTED YOU?</a:t>
            </a:r>
          </a:p>
          <a:p>
            <a:pPr marL="514350" indent="-514350">
              <a:buFont typeface="+mj-lt"/>
              <a:buAutoNum type="arabicPeriod"/>
            </a:pPr>
            <a:r>
              <a:rPr lang="en-US" b="1" dirty="0">
                <a:latin typeface="Times New Roman" panose="02020603050405020304" pitchFamily="18" charset="0"/>
                <a:cs typeface="Times New Roman" panose="02020603050405020304" pitchFamily="18" charset="0"/>
              </a:rPr>
              <a:t>WHAT DID THIS PERSON TEACH YOU ABOUT HOW TO HANDLE LIFES ADVERSITY?</a:t>
            </a:r>
          </a:p>
          <a:p>
            <a:pPr marL="514350" indent="-514350">
              <a:buFont typeface="+mj-lt"/>
              <a:buAutoNum type="arabicPeriod"/>
            </a:pPr>
            <a:r>
              <a:rPr lang="en-US" b="1" dirty="0">
                <a:latin typeface="Times New Roman" panose="02020603050405020304" pitchFamily="18" charset="0"/>
                <a:cs typeface="Times New Roman" panose="02020603050405020304" pitchFamily="18" charset="0"/>
              </a:rPr>
              <a:t>ID ANYONE IN YOUR LIFE TODAY WHO REMINDS YOU OF THIS PERSON </a:t>
            </a:r>
          </a:p>
        </p:txBody>
      </p:sp>
    </p:spTree>
    <p:extLst>
      <p:ext uri="{BB962C8B-B14F-4D97-AF65-F5344CB8AC3E}">
        <p14:creationId xmlns:p14="http://schemas.microsoft.com/office/powerpoint/2010/main" val="768097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38EF-9A07-D441-8625-9D48FEF7517E}"/>
              </a:ext>
            </a:extLst>
          </p:cNvPr>
          <p:cNvSpPr>
            <a:spLocks noGrp="1"/>
          </p:cNvSpPr>
          <p:nvPr>
            <p:ph type="title"/>
          </p:nvPr>
        </p:nvSpPr>
        <p:spPr>
          <a:xfrm>
            <a:off x="0" y="134113"/>
            <a:ext cx="12082272" cy="912134"/>
          </a:xfrm>
        </p:spPr>
        <p:txBody>
          <a:bodyPr>
            <a:normAutofit/>
          </a:bodyPr>
          <a:lstStyle/>
          <a:p>
            <a:r>
              <a:rPr lang="en-US" b="1" dirty="0">
                <a:latin typeface="Times New Roman" panose="02020603050405020304" pitchFamily="18" charset="0"/>
                <a:cs typeface="Times New Roman" panose="02020603050405020304" pitchFamily="18" charset="0"/>
              </a:rPr>
              <a:t>NOTICE WHAT YOUR NS IS TELLING YOU</a:t>
            </a:r>
          </a:p>
        </p:txBody>
      </p:sp>
      <p:pic>
        <p:nvPicPr>
          <p:cNvPr id="5" name="Content Placeholder 4" descr="Text, whiteboard&#10;&#10;Description automatically generated">
            <a:extLst>
              <a:ext uri="{FF2B5EF4-FFF2-40B4-BE49-F238E27FC236}">
                <a16:creationId xmlns:a16="http://schemas.microsoft.com/office/drawing/2014/main" id="{DC503335-4A3E-CE45-A593-A40AE0E04F87}"/>
              </a:ext>
            </a:extLst>
          </p:cNvPr>
          <p:cNvPicPr>
            <a:picLocks noGrp="1" noChangeAspect="1"/>
          </p:cNvPicPr>
          <p:nvPr>
            <p:ph idx="1"/>
          </p:nvPr>
        </p:nvPicPr>
        <p:blipFill>
          <a:blip r:embed="rId3"/>
          <a:stretch>
            <a:fillRect/>
          </a:stretch>
        </p:blipFill>
        <p:spPr>
          <a:xfrm rot="5460000">
            <a:off x="3642460" y="433408"/>
            <a:ext cx="5803392" cy="7153022"/>
          </a:xfrm>
        </p:spPr>
      </p:pic>
    </p:spTree>
    <p:extLst>
      <p:ext uri="{BB962C8B-B14F-4D97-AF65-F5344CB8AC3E}">
        <p14:creationId xmlns:p14="http://schemas.microsoft.com/office/powerpoint/2010/main" val="3975364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D0B2-2295-E54A-A1E4-CC070FDD4EC1}"/>
              </a:ext>
            </a:extLst>
          </p:cNvPr>
          <p:cNvSpPr>
            <a:spLocks noGrp="1"/>
          </p:cNvSpPr>
          <p:nvPr>
            <p:ph type="title"/>
          </p:nvPr>
        </p:nvSpPr>
        <p:spPr/>
        <p:txBody>
          <a:bodyPr/>
          <a:lstStyle/>
          <a:p>
            <a:br>
              <a:rPr lang="en-US" dirty="0"/>
            </a:br>
            <a:endParaRPr lang="en-US" dirty="0"/>
          </a:p>
        </p:txBody>
      </p:sp>
      <p:pic>
        <p:nvPicPr>
          <p:cNvPr id="5121" name="Picture 1" descr="page7image2635740560">
            <a:extLst>
              <a:ext uri="{FF2B5EF4-FFF2-40B4-BE49-F238E27FC236}">
                <a16:creationId xmlns:a16="http://schemas.microsoft.com/office/drawing/2014/main" id="{77A62143-856A-2F4E-A53F-6B23BD4B77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3738" y="177165"/>
            <a:ext cx="6152032" cy="65036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921E52-D5FA-004C-B675-E95216E3EA3D}"/>
              </a:ext>
            </a:extLst>
          </p:cNvPr>
          <p:cNvSpPr txBox="1"/>
          <p:nvPr/>
        </p:nvSpPr>
        <p:spPr>
          <a:xfrm>
            <a:off x="0" y="651510"/>
            <a:ext cx="5723738" cy="2123658"/>
          </a:xfrm>
          <a:prstGeom prst="rect">
            <a:avLst/>
          </a:prstGeom>
          <a:noFill/>
        </p:spPr>
        <p:txBody>
          <a:bodyPr wrap="square" rtlCol="0">
            <a:spAutoFit/>
          </a:bodyPr>
          <a:lstStyle/>
          <a:p>
            <a:r>
              <a:rPr lang="en-US" sz="4400" b="1" dirty="0">
                <a:latin typeface="Calisto MT" charset="0"/>
                <a:ea typeface="Calisto MT" charset="0"/>
                <a:cs typeface="Calisto MT" charset="0"/>
              </a:rPr>
              <a:t>Other Treatment Interventions  for Grief</a:t>
            </a:r>
            <a:endParaRPr lang="en-US" sz="4400" dirty="0"/>
          </a:p>
        </p:txBody>
      </p:sp>
    </p:spTree>
    <p:extLst>
      <p:ext uri="{BB962C8B-B14F-4D97-AF65-F5344CB8AC3E}">
        <p14:creationId xmlns:p14="http://schemas.microsoft.com/office/powerpoint/2010/main" val="3155584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D321-FA25-F241-8E8F-3309CA09C3D0}"/>
              </a:ext>
            </a:extLst>
          </p:cNvPr>
          <p:cNvSpPr>
            <a:spLocks noGrp="1"/>
          </p:cNvSpPr>
          <p:nvPr>
            <p:ph type="title"/>
          </p:nvPr>
        </p:nvSpPr>
        <p:spPr>
          <a:xfrm>
            <a:off x="138896" y="365125"/>
            <a:ext cx="11214904" cy="1325563"/>
          </a:xfrm>
        </p:spPr>
        <p:txBody>
          <a:bodyPr/>
          <a:lstStyle/>
          <a:p>
            <a:r>
              <a:rPr lang="en-US" b="1" dirty="0">
                <a:latin typeface="Times New Roman" panose="02020603050405020304" pitchFamily="18" charset="0"/>
                <a:cs typeface="Times New Roman" panose="02020603050405020304" pitchFamily="18" charset="0"/>
              </a:rPr>
              <a:t>Evidence Based Treatment for Suicidal Risk</a:t>
            </a:r>
          </a:p>
        </p:txBody>
      </p:sp>
      <p:sp>
        <p:nvSpPr>
          <p:cNvPr id="3" name="Content Placeholder 2">
            <a:extLst>
              <a:ext uri="{FF2B5EF4-FFF2-40B4-BE49-F238E27FC236}">
                <a16:creationId xmlns:a16="http://schemas.microsoft.com/office/drawing/2014/main" id="{3004EF98-3076-EA4B-BCB4-F376F77FD706}"/>
              </a:ext>
            </a:extLst>
          </p:cNvPr>
          <p:cNvSpPr>
            <a:spLocks noGrp="1"/>
          </p:cNvSpPr>
          <p:nvPr>
            <p:ph idx="1"/>
          </p:nvPr>
        </p:nvSpPr>
        <p:spPr>
          <a:xfrm>
            <a:off x="0" y="1817370"/>
            <a:ext cx="12192000" cy="5280659"/>
          </a:xfrm>
        </p:spPr>
        <p:txBody>
          <a:bodyPr/>
          <a:lstStyle/>
          <a:p>
            <a:pPr marL="0" indent="0">
              <a:buNone/>
            </a:pPr>
            <a:r>
              <a:rPr lang="en-US" sz="2400" dirty="0">
                <a:latin typeface="Times New Roman" panose="02020603050405020304" pitchFamily="18" charset="0"/>
                <a:cs typeface="Times New Roman" panose="02020603050405020304" pitchFamily="18" charset="0"/>
              </a:rPr>
              <a:t>There are 90+ RCT’s with suicidal ideation and behavioral outcomes </a:t>
            </a:r>
            <a:endParaRPr lang="en-US" sz="2400" dirty="0">
              <a:effectLst/>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There is </a:t>
            </a:r>
            <a:r>
              <a:rPr lang="en-US" sz="2400" b="1" dirty="0">
                <a:latin typeface="Times New Roman" panose="02020603050405020304" pitchFamily="18" charset="0"/>
                <a:cs typeface="Times New Roman" panose="02020603050405020304" pitchFamily="18" charset="0"/>
              </a:rPr>
              <a:t>NO support for inpatient hospitalization</a:t>
            </a:r>
            <a:r>
              <a:rPr lang="en-US" sz="2400" dirty="0">
                <a:latin typeface="Times New Roman" panose="02020603050405020304" pitchFamily="18" charset="0"/>
                <a:cs typeface="Times New Roman" panose="02020603050405020304" pitchFamily="18" charset="0"/>
              </a:rPr>
              <a:t>; there is </a:t>
            </a:r>
            <a:r>
              <a:rPr lang="en-US" sz="2400" b="1" dirty="0">
                <a:latin typeface="Times New Roman" panose="02020603050405020304" pitchFamily="18" charset="0"/>
                <a:cs typeface="Times New Roman" panose="02020603050405020304" pitchFamily="18" charset="0"/>
              </a:rPr>
              <a:t>increased risk of suicide post-discharge </a:t>
            </a:r>
            <a:endParaRPr lang="en-US" sz="2400" b="1" dirty="0">
              <a:effectLst/>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There are now </a:t>
            </a:r>
            <a:r>
              <a:rPr lang="en-US" sz="2400" b="1" dirty="0">
                <a:latin typeface="Times New Roman" panose="02020603050405020304" pitchFamily="18" charset="0"/>
                <a:cs typeface="Times New Roman" panose="02020603050405020304" pitchFamily="18" charset="0"/>
              </a:rPr>
              <a:t>well-studied suicide-specific interventions </a:t>
            </a:r>
            <a:r>
              <a:rPr lang="en-US" sz="2400" dirty="0">
                <a:latin typeface="Times New Roman" panose="02020603050405020304" pitchFamily="18" charset="0"/>
                <a:cs typeface="Times New Roman" panose="02020603050405020304" pitchFamily="18" charset="0"/>
              </a:rPr>
              <a:t>with </a:t>
            </a:r>
            <a:r>
              <a:rPr lang="en-US" sz="2400" b="1" dirty="0">
                <a:latin typeface="Times New Roman" panose="02020603050405020304" pitchFamily="18" charset="0"/>
                <a:cs typeface="Times New Roman" panose="02020603050405020304" pitchFamily="18" charset="0"/>
              </a:rPr>
              <a:t>replicated RCT </a:t>
            </a:r>
            <a:r>
              <a:rPr lang="en-US" sz="2400" dirty="0">
                <a:latin typeface="Times New Roman" panose="02020603050405020304" pitchFamily="18" charset="0"/>
                <a:cs typeface="Times New Roman" panose="02020603050405020304" pitchFamily="18" charset="0"/>
              </a:rPr>
              <a:t>support; these include: </a:t>
            </a:r>
            <a:endParaRPr lang="en-US" sz="2400" dirty="0">
              <a:effectLst/>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Dialectical Behavior Therapy (DBT) </a:t>
            </a:r>
            <a:endParaRPr lang="en-US" b="1" dirty="0">
              <a:effectLst/>
              <a:latin typeface="Times New Roman" panose="02020603050405020304" pitchFamily="18" charset="0"/>
              <a:cs typeface="Times New Roman" panose="02020603050405020304" pitchFamily="18" charset="0"/>
            </a:endParaRPr>
          </a:p>
          <a:p>
            <a:pPr lvl="1"/>
            <a:r>
              <a:rPr lang="en-US" b="1" dirty="0">
                <a:latin typeface="Times New Roman" panose="02020603050405020304" pitchFamily="18" charset="0"/>
                <a:cs typeface="Times New Roman" panose="02020603050405020304" pitchFamily="18" charset="0"/>
              </a:rPr>
              <a:t>  Two types of suicide-specific CBT (CT-SP &amp; BCBT) </a:t>
            </a:r>
            <a:endParaRPr lang="en-US" b="1" dirty="0">
              <a:effectLst/>
              <a:latin typeface="Times New Roman" panose="02020603050405020304" pitchFamily="18" charset="0"/>
              <a:cs typeface="Times New Roman" panose="02020603050405020304" pitchFamily="18" charset="0"/>
            </a:endParaRPr>
          </a:p>
          <a:p>
            <a:pPr lvl="1"/>
            <a:r>
              <a:rPr lang="en-US" b="1" dirty="0">
                <a:latin typeface="Times New Roman" panose="02020603050405020304" pitchFamily="18" charset="0"/>
                <a:cs typeface="Times New Roman" panose="02020603050405020304" pitchFamily="18" charset="0"/>
              </a:rPr>
              <a:t>  Collaborative Assessment and Management of Suicidality (CAMS) </a:t>
            </a:r>
            <a:endParaRPr lang="en-US" b="1" dirty="0">
              <a:effectLst/>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  Non-demand follow-up </a:t>
            </a:r>
            <a:r>
              <a:rPr lang="en-US" b="1" dirty="0">
                <a:latin typeface="Times New Roman" panose="02020603050405020304" pitchFamily="18" charset="0"/>
                <a:cs typeface="Times New Roman" panose="02020603050405020304" pitchFamily="18" charset="0"/>
              </a:rPr>
              <a:t>“caring contact” </a:t>
            </a:r>
            <a:endParaRPr lang="en-US" b="1" dirty="0">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2496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EEC8-D521-AE49-AF1C-86B4CCB3FCB6}"/>
              </a:ext>
            </a:extLst>
          </p:cNvPr>
          <p:cNvSpPr>
            <a:spLocks noGrp="1"/>
          </p:cNvSpPr>
          <p:nvPr>
            <p:ph type="title"/>
          </p:nvPr>
        </p:nvSpPr>
        <p:spPr/>
        <p:txBody>
          <a:bodyPr/>
          <a:lstStyle/>
          <a:p>
            <a:r>
              <a:rPr lang="en-US" b="1" dirty="0">
                <a:latin typeface="Calisto MT" panose="02040603050505030304" pitchFamily="18" charset="77"/>
              </a:rPr>
              <a:t>Narrative Therapy</a:t>
            </a:r>
          </a:p>
        </p:txBody>
      </p:sp>
      <p:sp>
        <p:nvSpPr>
          <p:cNvPr id="3" name="Content Placeholder 2">
            <a:extLst>
              <a:ext uri="{FF2B5EF4-FFF2-40B4-BE49-F238E27FC236}">
                <a16:creationId xmlns:a16="http://schemas.microsoft.com/office/drawing/2014/main" id="{9AB75AD9-328B-B64E-842E-9037775A9BD4}"/>
              </a:ext>
            </a:extLst>
          </p:cNvPr>
          <p:cNvSpPr>
            <a:spLocks noGrp="1"/>
          </p:cNvSpPr>
          <p:nvPr>
            <p:ph idx="1"/>
          </p:nvPr>
        </p:nvSpPr>
        <p:spPr>
          <a:xfrm>
            <a:off x="0" y="1472540"/>
            <a:ext cx="12192000" cy="5385459"/>
          </a:xfrm>
        </p:spPr>
        <p:txBody>
          <a:bodyPr>
            <a:normAutofit/>
          </a:bodyPr>
          <a:lstStyle/>
          <a:p>
            <a:r>
              <a:rPr lang="en-US" dirty="0">
                <a:latin typeface="Times New Roman" panose="02020603050405020304" pitchFamily="18" charset="0"/>
                <a:cs typeface="Times New Roman" panose="02020603050405020304" pitchFamily="18" charset="0"/>
              </a:rPr>
              <a:t>Loss is viewed as an event that </a:t>
            </a:r>
            <a:r>
              <a:rPr lang="en-US" b="1" dirty="0">
                <a:latin typeface="Times New Roman" panose="02020603050405020304" pitchFamily="18" charset="0"/>
                <a:cs typeface="Times New Roman" panose="02020603050405020304" pitchFamily="18" charset="0"/>
              </a:rPr>
              <a:t>can profoundly perturb one’s taken-for-granted constructions about life, sometimes traumatically shaking the very foundations of one’s assumptive world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Janoff</a:t>
            </a:r>
            <a:r>
              <a:rPr lang="en-US" dirty="0">
                <a:latin typeface="Times New Roman" panose="02020603050405020304" pitchFamily="18" charset="0"/>
                <a:cs typeface="Times New Roman" panose="02020603050405020304" pitchFamily="18" charset="0"/>
              </a:rPr>
              <a:t>-Bulman, 1989)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meaning-reconstruction view emphasizes the subtle nuances of difference in each griever’s reaction, so that </a:t>
            </a:r>
            <a:r>
              <a:rPr lang="en-US" b="1" dirty="0">
                <a:latin typeface="Times New Roman" panose="02020603050405020304" pitchFamily="18" charset="0"/>
                <a:cs typeface="Times New Roman" panose="02020603050405020304" pitchFamily="18" charset="0"/>
              </a:rPr>
              <a:t>no two people can be presumed to experience the same grief in response to the “same” loss </a:t>
            </a:r>
            <a:r>
              <a:rPr lang="en-US" dirty="0">
                <a:latin typeface="Times New Roman" panose="02020603050405020304" pitchFamily="18" charset="0"/>
                <a:cs typeface="Times New Roman" panose="02020603050405020304" pitchFamily="18" charset="0"/>
              </a:rPr>
              <a:t>(Gilbert, 1996)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Working from this perspective requires ways of </a:t>
            </a:r>
            <a:r>
              <a:rPr lang="en-US" b="1" dirty="0">
                <a:latin typeface="Times New Roman" panose="02020603050405020304" pitchFamily="18" charset="0"/>
                <a:cs typeface="Times New Roman" panose="02020603050405020304" pitchFamily="18" charset="0"/>
              </a:rPr>
              <a:t>helping clients interrogate their own tacit assumptions about life that were challenged by a particular loss, while groping their way toward new sustaining frameworks of meaning </a:t>
            </a:r>
          </a:p>
          <a:p>
            <a:endParaRPr lang="en-US" dirty="0"/>
          </a:p>
        </p:txBody>
      </p:sp>
    </p:spTree>
    <p:extLst>
      <p:ext uri="{BB962C8B-B14F-4D97-AF65-F5344CB8AC3E}">
        <p14:creationId xmlns:p14="http://schemas.microsoft.com/office/powerpoint/2010/main" val="1168878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0292-C4CF-724A-B4F3-43D2F90BBF8F}"/>
              </a:ext>
            </a:extLst>
          </p:cNvPr>
          <p:cNvSpPr>
            <a:spLocks noGrp="1"/>
          </p:cNvSpPr>
          <p:nvPr>
            <p:ph type="title"/>
          </p:nvPr>
        </p:nvSpPr>
        <p:spPr>
          <a:xfrm>
            <a:off x="97536" y="365125"/>
            <a:ext cx="11960352" cy="1085723"/>
          </a:xfrm>
        </p:spPr>
        <p:txBody>
          <a:bodyPr>
            <a:normAutofit fontScale="90000"/>
          </a:bodyPr>
          <a:lstStyle/>
          <a:p>
            <a:r>
              <a:rPr lang="en-US" b="1" dirty="0">
                <a:latin typeface="Calisto MT" panose="02040603050505030304" pitchFamily="18" charset="77"/>
              </a:rPr>
              <a:t>Newer Models of Mourning</a:t>
            </a:r>
            <a:br>
              <a:rPr lang="en-US" b="1" dirty="0">
                <a:latin typeface="Calisto MT" panose="02040603050505030304" pitchFamily="18" charset="77"/>
              </a:rPr>
            </a:br>
            <a:endParaRPr lang="en-US" b="1" dirty="0">
              <a:latin typeface="Calisto MT" panose="02040603050505030304" pitchFamily="18" charset="77"/>
            </a:endParaRPr>
          </a:p>
        </p:txBody>
      </p:sp>
      <p:sp>
        <p:nvSpPr>
          <p:cNvPr id="3" name="Content Placeholder 2">
            <a:extLst>
              <a:ext uri="{FF2B5EF4-FFF2-40B4-BE49-F238E27FC236}">
                <a16:creationId xmlns:a16="http://schemas.microsoft.com/office/drawing/2014/main" id="{8CFE861B-334F-6443-A916-6F35E97CC56A}"/>
              </a:ext>
            </a:extLst>
          </p:cNvPr>
          <p:cNvSpPr>
            <a:spLocks noGrp="1"/>
          </p:cNvSpPr>
          <p:nvPr>
            <p:ph idx="1"/>
          </p:nvPr>
        </p:nvSpPr>
        <p:spPr>
          <a:xfrm>
            <a:off x="134112" y="1450848"/>
            <a:ext cx="12057888" cy="5407151"/>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*A shift away from the presumption that successful grieving requires “letting go” of the one who has died </a:t>
            </a:r>
            <a:r>
              <a:rPr lang="en-US" dirty="0">
                <a:latin typeface="Times New Roman" panose="02020603050405020304" pitchFamily="18" charset="0"/>
                <a:cs typeface="Times New Roman" panose="02020603050405020304" pitchFamily="18" charset="0"/>
              </a:rPr>
              <a:t>and moving toward a </a:t>
            </a:r>
            <a:r>
              <a:rPr lang="en-US" b="1" dirty="0">
                <a:latin typeface="Times New Roman" panose="02020603050405020304" pitchFamily="18" charset="0"/>
                <a:cs typeface="Times New Roman" panose="02020603050405020304" pitchFamily="18" charset="0"/>
              </a:rPr>
              <a:t>recognition of the potentially healthy role of maintaining continued symbolic bonds with the deceased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Klass</a:t>
            </a:r>
            <a:r>
              <a:rPr lang="en-US" dirty="0">
                <a:latin typeface="Times New Roman" panose="02020603050405020304" pitchFamily="18" charset="0"/>
                <a:cs typeface="Times New Roman" panose="02020603050405020304" pitchFamily="18" charset="0"/>
              </a:rPr>
              <a:t>, Silverman, &amp; </a:t>
            </a:r>
            <a:r>
              <a:rPr lang="en-US" dirty="0" err="1">
                <a:latin typeface="Times New Roman" panose="02020603050405020304" pitchFamily="18" charset="0"/>
                <a:cs typeface="Times New Roman" panose="02020603050405020304" pitchFamily="18" charset="0"/>
              </a:rPr>
              <a:t>Nickman</a:t>
            </a:r>
            <a:r>
              <a:rPr lang="en-US" dirty="0">
                <a:latin typeface="Times New Roman" panose="02020603050405020304" pitchFamily="18" charset="0"/>
                <a:cs typeface="Times New Roman" panose="02020603050405020304" pitchFamily="18" charset="0"/>
              </a:rPr>
              <a:t>, 1996; Stroebe, </a:t>
            </a:r>
            <a:r>
              <a:rPr lang="en-US" dirty="0" err="1">
                <a:latin typeface="Times New Roman" panose="02020603050405020304" pitchFamily="18" charset="0"/>
                <a:cs typeface="Times New Roman" panose="02020603050405020304" pitchFamily="18" charset="0"/>
              </a:rPr>
              <a:t>Schut</a:t>
            </a:r>
            <a:r>
              <a:rPr lang="en-US" dirty="0">
                <a:latin typeface="Times New Roman" panose="02020603050405020304" pitchFamily="18" charset="0"/>
                <a:cs typeface="Times New Roman" panose="02020603050405020304" pitchFamily="18" charset="0"/>
              </a:rPr>
              <a:t>, &amp; Stroebe, 1998)</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Continuing Bonds: </a:t>
            </a:r>
            <a:r>
              <a:rPr lang="en-US" dirty="0">
                <a:latin typeface="Times New Roman" panose="02020603050405020304" pitchFamily="18" charset="0"/>
                <a:cs typeface="Times New Roman" panose="02020603050405020304" pitchFamily="18" charset="0"/>
              </a:rPr>
              <a:t>rooted in the notion that instead of severing ties, could the idea of </a:t>
            </a:r>
            <a:r>
              <a:rPr lang="en-US" b="1" dirty="0">
                <a:latin typeface="Times New Roman" panose="02020603050405020304" pitchFamily="18" charset="0"/>
                <a:cs typeface="Times New Roman" panose="02020603050405020304" pitchFamily="18" charset="0"/>
              </a:rPr>
              <a:t>staying connected actually be beneficial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research suggests it can  </a:t>
            </a: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Research shows that people who participate in grief rituals do better and are more resilient that those who do not</a:t>
            </a:r>
          </a:p>
        </p:txBody>
      </p:sp>
    </p:spTree>
    <p:extLst>
      <p:ext uri="{BB962C8B-B14F-4D97-AF65-F5344CB8AC3E}">
        <p14:creationId xmlns:p14="http://schemas.microsoft.com/office/powerpoint/2010/main" val="3776870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6E42ECA-4F33-0946-B36D-D587BC7FBB5E}"/>
              </a:ext>
            </a:extLst>
          </p:cNvPr>
          <p:cNvSpPr>
            <a:spLocks noGrp="1"/>
          </p:cNvSpPr>
          <p:nvPr>
            <p:ph type="title"/>
          </p:nvPr>
        </p:nvSpPr>
        <p:spPr>
          <a:xfrm>
            <a:off x="1047280" y="759805"/>
            <a:ext cx="10306520" cy="1325563"/>
          </a:xfrm>
          <a:prstGeom prst="rect">
            <a:avLst/>
          </a:prstGeom>
        </p:spPr>
        <p:txBody>
          <a:bodyPr>
            <a:normAutofit/>
          </a:bodyPr>
          <a:lstStyle/>
          <a:p>
            <a:r>
              <a:rPr lang="en-US" sz="4000" b="1">
                <a:solidFill>
                  <a:srgbClr val="FFFFFF"/>
                </a:solidFill>
                <a:latin typeface="Times New Roman" panose="02020603050405020304" pitchFamily="18" charset="0"/>
                <a:cs typeface="Times New Roman" panose="02020603050405020304" pitchFamily="18" charset="0"/>
              </a:rPr>
              <a:t>Interventions:  Narrative Therapy</a:t>
            </a:r>
          </a:p>
        </p:txBody>
      </p:sp>
      <p:graphicFrame>
        <p:nvGraphicFramePr>
          <p:cNvPr id="5" name="Content Placeholder 2">
            <a:extLst>
              <a:ext uri="{FF2B5EF4-FFF2-40B4-BE49-F238E27FC236}">
                <a16:creationId xmlns:a16="http://schemas.microsoft.com/office/drawing/2014/main" id="{6EA9285D-6CED-46C7-8580-546FDEB8A0CA}"/>
              </a:ext>
            </a:extLst>
          </p:cNvPr>
          <p:cNvGraphicFramePr>
            <a:graphicFrameLocks noGrp="1"/>
          </p:cNvGraphicFramePr>
          <p:nvPr>
            <p:ph idx="1"/>
          </p:nvPr>
        </p:nvGraphicFramePr>
        <p:xfrm>
          <a:off x="1222645" y="2494450"/>
          <a:ext cx="9623155" cy="4046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929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C71B7-C35B-594D-876F-CB2B8AF71A31}"/>
              </a:ext>
            </a:extLst>
          </p:cNvPr>
          <p:cNvSpPr>
            <a:spLocks noGrp="1"/>
          </p:cNvSpPr>
          <p:nvPr>
            <p:ph type="title"/>
          </p:nvPr>
        </p:nvSpPr>
        <p:spPr>
          <a:xfrm>
            <a:off x="254833" y="365125"/>
            <a:ext cx="11098967" cy="1325563"/>
          </a:xfrm>
        </p:spPr>
        <p:txBody>
          <a:bodyPr/>
          <a:lstStyle/>
          <a:p>
            <a:r>
              <a:rPr lang="en-US" b="1" dirty="0">
                <a:latin typeface="Times New Roman" panose="02020603050405020304" pitchFamily="18" charset="0"/>
                <a:cs typeface="Times New Roman" panose="02020603050405020304" pitchFamily="18" charset="0"/>
              </a:rPr>
              <a:t>Life Imprint—</a:t>
            </a:r>
            <a:r>
              <a:rPr lang="en-US" b="1" dirty="0" err="1">
                <a:latin typeface="Times New Roman" panose="02020603050405020304" pitchFamily="18" charset="0"/>
                <a:cs typeface="Times New Roman" panose="02020603050405020304" pitchFamily="18" charset="0"/>
              </a:rPr>
              <a:t>Vickio</a:t>
            </a:r>
            <a:r>
              <a:rPr lang="en-US" b="1" dirty="0">
                <a:latin typeface="Times New Roman" panose="02020603050405020304" pitchFamily="18" charset="0"/>
                <a:cs typeface="Times New Roman" panose="02020603050405020304" pitchFamily="18" charset="0"/>
              </a:rPr>
              <a:t> &amp; </a:t>
            </a:r>
            <a:r>
              <a:rPr lang="en-US" b="1" dirty="0" err="1">
                <a:latin typeface="Times New Roman" panose="02020603050405020304" pitchFamily="18" charset="0"/>
                <a:cs typeface="Times New Roman" panose="02020603050405020304" pitchFamily="18" charset="0"/>
              </a:rPr>
              <a:t>Neimeyer</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4AF385B-A775-3E4C-B62A-BC2E259935ED}"/>
              </a:ext>
            </a:extLst>
          </p:cNvPr>
          <p:cNvSpPr>
            <a:spLocks noGrp="1"/>
          </p:cNvSpPr>
          <p:nvPr>
            <p:ph idx="1"/>
          </p:nvPr>
        </p:nvSpPr>
        <p:spPr>
          <a:xfrm>
            <a:off x="110359" y="1825624"/>
            <a:ext cx="12081641" cy="5032375"/>
          </a:xfrm>
        </p:spPr>
        <p:txBody>
          <a:bodyPr>
            <a:normAutofit/>
          </a:bodyPr>
          <a:lstStyle/>
          <a:p>
            <a:r>
              <a:rPr lang="en-US" dirty="0">
                <a:latin typeface="Times New Roman" panose="02020603050405020304" pitchFamily="18" charset="0"/>
                <a:cs typeface="Times New Roman" panose="02020603050405020304" pitchFamily="18" charset="0"/>
              </a:rPr>
              <a:t>Allow time for the griever to reflect on different qualities of their loved one </a:t>
            </a:r>
          </a:p>
          <a:p>
            <a:r>
              <a:rPr lang="en-US" b="1" dirty="0">
                <a:latin typeface="Times New Roman" panose="02020603050405020304" pitchFamily="18" charset="0"/>
                <a:cs typeface="Times New Roman" panose="02020603050405020304" pitchFamily="18" charset="0"/>
              </a:rPr>
              <a:t>ASK:</a:t>
            </a:r>
          </a:p>
          <a:p>
            <a:pPr marL="0" indent="0">
              <a:buNone/>
            </a:pPr>
            <a:r>
              <a:rPr lang="en-US" b="1" dirty="0">
                <a:latin typeface="Times New Roman" panose="02020603050405020304" pitchFamily="18" charset="0"/>
                <a:cs typeface="Times New Roman" panose="02020603050405020304" pitchFamily="18" charset="0"/>
              </a:rPr>
              <a:t>How has your loved one impacted your:</a:t>
            </a:r>
          </a:p>
          <a:p>
            <a:r>
              <a:rPr lang="en-US" dirty="0">
                <a:latin typeface="Times New Roman" panose="02020603050405020304" pitchFamily="18" charset="0"/>
                <a:cs typeface="Times New Roman" panose="02020603050405020304" pitchFamily="18" charset="0"/>
              </a:rPr>
              <a:t>Feelings about yourself </a:t>
            </a:r>
          </a:p>
          <a:p>
            <a:r>
              <a:rPr lang="en-US" dirty="0">
                <a:latin typeface="Times New Roman" panose="02020603050405020304" pitchFamily="18" charset="0"/>
                <a:cs typeface="Times New Roman" panose="02020603050405020304" pitchFamily="18" charset="0"/>
              </a:rPr>
              <a:t>Your worldview</a:t>
            </a:r>
          </a:p>
          <a:p>
            <a:r>
              <a:rPr lang="en-US" dirty="0">
                <a:latin typeface="Times New Roman" panose="02020603050405020304" pitchFamily="18" charset="0"/>
                <a:cs typeface="Times New Roman" panose="02020603050405020304" pitchFamily="18" charset="0"/>
              </a:rPr>
              <a:t>Your beliefs</a:t>
            </a:r>
          </a:p>
          <a:p>
            <a:r>
              <a:rPr lang="en-US" dirty="0">
                <a:latin typeface="Times New Roman" panose="02020603050405020304" pitchFamily="18" charset="0"/>
                <a:cs typeface="Times New Roman" panose="02020603050405020304" pitchFamily="18" charset="0"/>
              </a:rPr>
              <a:t>Your work</a:t>
            </a:r>
          </a:p>
          <a:p>
            <a:r>
              <a:rPr lang="en-US" dirty="0">
                <a:latin typeface="Times New Roman" panose="02020603050405020304" pitchFamily="18" charset="0"/>
                <a:cs typeface="Times New Roman" panose="02020603050405020304" pitchFamily="18" charset="0"/>
              </a:rPr>
              <a:t>Your way of communicating</a:t>
            </a:r>
          </a:p>
          <a:p>
            <a:r>
              <a:rPr lang="en-US" b="1" dirty="0">
                <a:latin typeface="Times New Roman" panose="02020603050405020304" pitchFamily="18" charset="0"/>
                <a:cs typeface="Times New Roman" panose="02020603050405020304" pitchFamily="18" charset="0"/>
              </a:rPr>
              <a:t>What are 2 imprints you would like to strengthen and 2 that may need to be altered or severed?</a:t>
            </a:r>
          </a:p>
        </p:txBody>
      </p:sp>
    </p:spTree>
    <p:extLst>
      <p:ext uri="{BB962C8B-B14F-4D97-AF65-F5344CB8AC3E}">
        <p14:creationId xmlns:p14="http://schemas.microsoft.com/office/powerpoint/2010/main" val="3478280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B2352D-97B1-4F03-8B62-9CC95A156127}"/>
              </a:ext>
            </a:extLst>
          </p:cNvPr>
          <p:cNvPicPr>
            <a:picLocks noChangeAspect="1"/>
          </p:cNvPicPr>
          <p:nvPr/>
        </p:nvPicPr>
        <p:blipFill rotWithShape="1">
          <a:blip r:embed="rId3"/>
          <a:srcRect t="15413"/>
          <a:stretch/>
        </p:blipFill>
        <p:spPr>
          <a:xfrm>
            <a:off x="19" y="427512"/>
            <a:ext cx="12191981" cy="6857990"/>
          </a:xfrm>
          <a:prstGeom prst="rect">
            <a:avLst/>
          </a:prstGeom>
        </p:spPr>
      </p:pic>
      <p:sp>
        <p:nvSpPr>
          <p:cNvPr id="2" name="Title 1"/>
          <p:cNvSpPr>
            <a:spLocks noGrp="1"/>
          </p:cNvSpPr>
          <p:nvPr>
            <p:ph type="title"/>
          </p:nvPr>
        </p:nvSpPr>
        <p:spPr>
          <a:xfrm>
            <a:off x="342900" y="427512"/>
            <a:ext cx="10772403" cy="1354655"/>
          </a:xfrm>
        </p:spPr>
        <p:txBody>
          <a:bodyPr>
            <a:noAutofit/>
          </a:bodyPr>
          <a:lstStyle/>
          <a:p>
            <a:r>
              <a:rPr lang="en-US" sz="4000" b="1" dirty="0">
                <a:solidFill>
                  <a:schemeClr val="bg1"/>
                </a:solidFill>
                <a:latin typeface="Times New Roman" panose="02020603050405020304" pitchFamily="18" charset="0"/>
                <a:cs typeface="Times New Roman" panose="02020603050405020304" pitchFamily="18" charset="0"/>
              </a:rPr>
              <a:t>IMPACT #2:</a:t>
            </a:r>
            <a:r>
              <a:rPr lang="en-US" sz="4000" b="1" dirty="0">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GUILT/SHAME/COMPICATED GRIEF</a:t>
            </a:r>
          </a:p>
        </p:txBody>
      </p:sp>
      <p:graphicFrame>
        <p:nvGraphicFramePr>
          <p:cNvPr id="5" name="Content Placeholder 2">
            <a:extLst>
              <a:ext uri="{FF2B5EF4-FFF2-40B4-BE49-F238E27FC236}">
                <a16:creationId xmlns:a16="http://schemas.microsoft.com/office/drawing/2014/main" id="{F6373F6D-E347-49EE-BB23-5DF70DFB1790}"/>
              </a:ext>
            </a:extLst>
          </p:cNvPr>
          <p:cNvGraphicFramePr>
            <a:graphicFrameLocks noGrp="1"/>
          </p:cNvGraphicFramePr>
          <p:nvPr>
            <p:ph idx="1"/>
            <p:extLst>
              <p:ext uri="{D42A27DB-BD31-4B8C-83A1-F6EECF244321}">
                <p14:modId xmlns:p14="http://schemas.microsoft.com/office/powerpoint/2010/main" val="866133680"/>
              </p:ext>
            </p:extLst>
          </p:nvPr>
        </p:nvGraphicFramePr>
        <p:xfrm>
          <a:off x="0" y="1782981"/>
          <a:ext cx="11115303"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552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24" y="1"/>
            <a:ext cx="11130776" cy="1393901"/>
          </a:xfrm>
        </p:spPr>
        <p:txBody>
          <a:bodyPr/>
          <a:lstStyle/>
          <a:p>
            <a:r>
              <a:rPr lang="en-US" b="1" dirty="0">
                <a:latin typeface="Calisto MT" charset="0"/>
                <a:ea typeface="Calisto MT" charset="0"/>
                <a:cs typeface="Calisto MT" charset="0"/>
              </a:rPr>
              <a:t>Loneliness and Disconnection</a:t>
            </a:r>
          </a:p>
        </p:txBody>
      </p:sp>
      <p:sp>
        <p:nvSpPr>
          <p:cNvPr id="3" name="Content Placeholder 2"/>
          <p:cNvSpPr>
            <a:spLocks noGrp="1"/>
          </p:cNvSpPr>
          <p:nvPr>
            <p:ph idx="1"/>
          </p:nvPr>
        </p:nvSpPr>
        <p:spPr>
          <a:xfrm>
            <a:off x="0" y="1283369"/>
            <a:ext cx="12192000" cy="5574632"/>
          </a:xfrm>
        </p:spPr>
        <p:txBody>
          <a:bodyPr>
            <a:normAutofit/>
          </a:bodyPr>
          <a:lstStyle/>
          <a:p>
            <a:r>
              <a:rPr lang="en-US" dirty="0">
                <a:latin typeface="Times New Roman" panose="02020603050405020304" pitchFamily="18" charset="0"/>
                <a:cs typeface="Times New Roman" panose="02020603050405020304" pitchFamily="18" charset="0"/>
                <a:hlinkClick r:id="rId3"/>
              </a:rPr>
              <a:t>Research by Professor John Cacioppo</a:t>
            </a:r>
            <a:r>
              <a:rPr lang="en-US" dirty="0">
                <a:latin typeface="Times New Roman" panose="02020603050405020304" pitchFamily="18" charset="0"/>
                <a:cs typeface="Times New Roman" panose="02020603050405020304" pitchFamily="18" charset="0"/>
              </a:rPr>
              <a:t>  University of Chicago found </a:t>
            </a:r>
            <a:r>
              <a:rPr lang="en-US" b="1" dirty="0">
                <a:latin typeface="Times New Roman" panose="02020603050405020304" pitchFamily="18" charset="0"/>
                <a:cs typeface="Times New Roman" panose="02020603050405020304" pitchFamily="18" charset="0"/>
              </a:rPr>
              <a:t>loneliness </a:t>
            </a:r>
            <a:r>
              <a:rPr lang="en-US" dirty="0">
                <a:latin typeface="Times New Roman" panose="02020603050405020304" pitchFamily="18" charset="0"/>
                <a:cs typeface="Times New Roman" panose="02020603050405020304" pitchFamily="18" charset="0"/>
              </a:rPr>
              <a:t>to be </a:t>
            </a:r>
            <a:r>
              <a:rPr lang="en-US" b="1" dirty="0">
                <a:latin typeface="Times New Roman" panose="02020603050405020304" pitchFamily="18" charset="0"/>
                <a:cs typeface="Times New Roman" panose="02020603050405020304" pitchFamily="18" charset="0"/>
              </a:rPr>
              <a:t>twice as bad for older people's health as obesity and almost as great a cause of death as poverty</a:t>
            </a:r>
          </a:p>
          <a:p>
            <a:r>
              <a:rPr lang="en-US" dirty="0">
                <a:latin typeface="Times New Roman" panose="02020603050405020304" pitchFamily="18" charset="0"/>
                <a:cs typeface="Times New Roman" panose="02020603050405020304" pitchFamily="18" charset="0"/>
              </a:rPr>
              <a:t>Close relationship between </a:t>
            </a:r>
            <a:r>
              <a:rPr lang="en-US" b="1" dirty="0">
                <a:latin typeface="Times New Roman" panose="02020603050405020304" pitchFamily="18" charset="0"/>
                <a:cs typeface="Times New Roman" panose="02020603050405020304" pitchFamily="18" charset="0"/>
              </a:rPr>
              <a:t>loneliness</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mental health </a:t>
            </a:r>
            <a:r>
              <a:rPr lang="en-US" dirty="0">
                <a:latin typeface="Times New Roman" panose="02020603050405020304" pitchFamily="18" charset="0"/>
                <a:cs typeface="Times New Roman" panose="02020603050405020304" pitchFamily="18" charset="0"/>
              </a:rPr>
              <a:t>– linked to increased stress, depression, paranoia, anxiety, addiction, cognitive decline and </a:t>
            </a:r>
            <a:r>
              <a:rPr lang="en-US" b="1" dirty="0">
                <a:latin typeface="Times New Roman" panose="02020603050405020304" pitchFamily="18" charset="0"/>
                <a:cs typeface="Times New Roman" panose="02020603050405020304" pitchFamily="18" charset="0"/>
              </a:rPr>
              <a:t>is a known factor in suicide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4"/>
              </a:rPr>
              <a:t>Paul Farmer, the chief executive of Mind</a:t>
            </a:r>
            <a:r>
              <a:rPr lang="en-US" dirty="0">
                <a:latin typeface="Times New Roman" panose="02020603050405020304" pitchFamily="18" charset="0"/>
                <a:cs typeface="Times New Roman" panose="02020603050405020304" pitchFamily="18" charset="0"/>
              </a:rPr>
              <a:t>, and Jenny Edwards, chief executive of the Mental Health Foundation, say it </a:t>
            </a:r>
            <a:r>
              <a:rPr lang="en-US" b="1" dirty="0">
                <a:latin typeface="Times New Roman" panose="02020603050405020304" pitchFamily="18" charset="0"/>
                <a:cs typeface="Times New Roman" panose="02020603050405020304" pitchFamily="18" charset="0"/>
              </a:rPr>
              <a:t>can be both a cause and effect of mental health problems</a:t>
            </a:r>
          </a:p>
          <a:p>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5"/>
              </a:rPr>
              <a:t>In 2010 the Mental Health Foundation</a:t>
            </a:r>
            <a:r>
              <a:rPr lang="en-US" dirty="0">
                <a:latin typeface="Times New Roman" panose="02020603050405020304" pitchFamily="18" charset="0"/>
                <a:cs typeface="Times New Roman" panose="02020603050405020304" pitchFamily="18" charset="0"/>
              </a:rPr>
              <a:t> found </a:t>
            </a:r>
            <a:r>
              <a:rPr lang="en-US" b="1" dirty="0">
                <a:latin typeface="Times New Roman" panose="02020603050405020304" pitchFamily="18" charset="0"/>
                <a:cs typeface="Times New Roman" panose="02020603050405020304" pitchFamily="18" charset="0"/>
              </a:rPr>
              <a:t>loneliness</a:t>
            </a:r>
            <a:r>
              <a:rPr lang="en-US" dirty="0">
                <a:latin typeface="Times New Roman" panose="02020603050405020304" pitchFamily="18" charset="0"/>
                <a:cs typeface="Times New Roman" panose="02020603050405020304" pitchFamily="18" charset="0"/>
              </a:rPr>
              <a:t> to be a greater concern among </a:t>
            </a:r>
            <a:r>
              <a:rPr lang="en-US" b="1" dirty="0">
                <a:latin typeface="Times New Roman" panose="02020603050405020304" pitchFamily="18" charset="0"/>
                <a:cs typeface="Times New Roman" panose="02020603050405020304" pitchFamily="18" charset="0"/>
              </a:rPr>
              <a:t>young people than the elderly. </a:t>
            </a:r>
            <a:r>
              <a:rPr lang="en-US" dirty="0">
                <a:latin typeface="Times New Roman" panose="02020603050405020304" pitchFamily="18" charset="0"/>
                <a:cs typeface="Times New Roman" panose="02020603050405020304" pitchFamily="18" charset="0"/>
              </a:rPr>
              <a:t>The 18 to 34-year-olds surveyed were more likely to feel lonely often, to </a:t>
            </a:r>
            <a:r>
              <a:rPr lang="en-US" b="1" dirty="0">
                <a:latin typeface="Times New Roman" panose="02020603050405020304" pitchFamily="18" charset="0"/>
                <a:cs typeface="Times New Roman" panose="02020603050405020304" pitchFamily="18" charset="0"/>
              </a:rPr>
              <a:t>worry about feeling alone and to feel depressed because of loneliness </a:t>
            </a:r>
            <a:r>
              <a:rPr lang="en-US" dirty="0">
                <a:latin typeface="Times New Roman" panose="02020603050405020304" pitchFamily="18" charset="0"/>
                <a:cs typeface="Times New Roman" panose="02020603050405020304" pitchFamily="18" charset="0"/>
              </a:rPr>
              <a:t>than the over-55s</a:t>
            </a:r>
          </a:p>
        </p:txBody>
      </p:sp>
    </p:spTree>
    <p:extLst>
      <p:ext uri="{BB962C8B-B14F-4D97-AF65-F5344CB8AC3E}">
        <p14:creationId xmlns:p14="http://schemas.microsoft.com/office/powerpoint/2010/main" val="3134861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anchor="b">
            <a:normAutofit/>
          </a:bodyPr>
          <a:lstStyle/>
          <a:p>
            <a:pPr algn="r"/>
            <a:r>
              <a:rPr lang="en-US" sz="3400" b="1" dirty="0">
                <a:solidFill>
                  <a:srgbClr val="FFFFFF"/>
                </a:solidFill>
                <a:latin typeface="Calisto MT" panose="02040603050505030304" pitchFamily="18" charset="77"/>
              </a:rPr>
              <a:t>PARTS WORK: PLANTING SEEDS OF POSSIBILITY</a:t>
            </a:r>
          </a:p>
        </p:txBody>
      </p:sp>
      <p:sp>
        <p:nvSpPr>
          <p:cNvPr id="3" name="Content Placeholder 2"/>
          <p:cNvSpPr>
            <a:spLocks noGrp="1"/>
          </p:cNvSpPr>
          <p:nvPr>
            <p:ph idx="1"/>
          </p:nvPr>
        </p:nvSpPr>
        <p:spPr>
          <a:xfrm>
            <a:off x="4810259" y="649480"/>
            <a:ext cx="7202447" cy="5546047"/>
          </a:xfrm>
        </p:spPr>
        <p:txBody>
          <a:bodyPr anchor="ctr">
            <a:normAutofit/>
          </a:bodyPr>
          <a:lstStyle/>
          <a:p>
            <a:endParaRPr lang="en-US" sz="2000" dirty="0"/>
          </a:p>
          <a:p>
            <a:r>
              <a:rPr lang="en-US" sz="3200" dirty="0">
                <a:latin typeface="Times New Roman" panose="02020603050405020304" pitchFamily="18" charset="0"/>
                <a:cs typeface="Times New Roman" panose="02020603050405020304" pitchFamily="18" charset="0"/>
              </a:rPr>
              <a:t>CONSIDER THE CONCEPT OF </a:t>
            </a:r>
            <a:r>
              <a:rPr lang="en-US" sz="3200" b="1" dirty="0">
                <a:latin typeface="Times New Roman" panose="02020603050405020304" pitchFamily="18" charset="0"/>
                <a:cs typeface="Times New Roman" panose="02020603050405020304" pitchFamily="18" charset="0"/>
              </a:rPr>
              <a:t>POSSIBILITY:</a:t>
            </a:r>
          </a:p>
          <a:p>
            <a:pPr marL="0" indent="0">
              <a:buNone/>
            </a:pPr>
            <a:r>
              <a:rPr lang="en-US" sz="3200" b="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“Is it possible that it wasn’t your fault?” </a:t>
            </a:r>
          </a:p>
          <a:p>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WHAT WOULD IT MEAN IF YOU COULD EMBRACE THE IDEA </a:t>
            </a:r>
            <a:r>
              <a:rPr lang="en-US" sz="3200" b="1" dirty="0">
                <a:latin typeface="Times New Roman" panose="02020603050405020304" pitchFamily="18" charset="0"/>
                <a:cs typeface="Times New Roman" panose="02020603050405020304" pitchFamily="18" charset="0"/>
              </a:rPr>
              <a:t>THERE WAS NOTHING YOU COULD HAVE DONE TO STOP IT?</a:t>
            </a:r>
          </a:p>
          <a:p>
            <a:endParaRPr lang="en-US" sz="2000" dirty="0"/>
          </a:p>
        </p:txBody>
      </p:sp>
    </p:spTree>
    <p:extLst>
      <p:ext uri="{BB962C8B-B14F-4D97-AF65-F5344CB8AC3E}">
        <p14:creationId xmlns:p14="http://schemas.microsoft.com/office/powerpoint/2010/main" val="2036367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02368" y="1877492"/>
            <a:ext cx="4030132" cy="3215373"/>
          </a:xfrm>
        </p:spPr>
        <p:txBody>
          <a:bodyPr>
            <a:norm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Shame</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5857316" y="248847"/>
            <a:ext cx="6173319" cy="6609153"/>
          </a:xfrm>
        </p:spPr>
        <p:txBody>
          <a:bodyPr>
            <a:normAutofit/>
          </a:bodyPr>
          <a:lstStyle/>
          <a:p>
            <a:r>
              <a:rPr lang="en-US" sz="3200" dirty="0">
                <a:solidFill>
                  <a:schemeClr val="bg1"/>
                </a:solidFill>
                <a:latin typeface="Times New Roman" panose="02020603050405020304" pitchFamily="18" charset="0"/>
                <a:cs typeface="Times New Roman" panose="02020603050405020304" pitchFamily="18" charset="0"/>
              </a:rPr>
              <a:t>How is shame connected to the trauma/loss?</a:t>
            </a:r>
          </a:p>
          <a:p>
            <a:r>
              <a:rPr lang="en-US" sz="3200" dirty="0">
                <a:solidFill>
                  <a:schemeClr val="bg1"/>
                </a:solidFill>
                <a:latin typeface="Times New Roman" panose="02020603050405020304" pitchFamily="18" charset="0"/>
                <a:cs typeface="Times New Roman" panose="02020603050405020304" pitchFamily="18" charset="0"/>
              </a:rPr>
              <a:t>How does shame affect the way the client lives?</a:t>
            </a:r>
          </a:p>
          <a:p>
            <a:r>
              <a:rPr lang="en-US" sz="3200" dirty="0">
                <a:solidFill>
                  <a:schemeClr val="bg1"/>
                </a:solidFill>
                <a:latin typeface="Times New Roman" panose="02020603050405020304" pitchFamily="18" charset="0"/>
                <a:cs typeface="Times New Roman" panose="02020603050405020304" pitchFamily="18" charset="0"/>
              </a:rPr>
              <a:t>How is shame effecting client's connection to others?</a:t>
            </a:r>
          </a:p>
          <a:p>
            <a:r>
              <a:rPr lang="en-US" sz="3200" dirty="0">
                <a:solidFill>
                  <a:schemeClr val="bg1"/>
                </a:solidFill>
                <a:latin typeface="Times New Roman" panose="02020603050405020304" pitchFamily="18" charset="0"/>
                <a:cs typeface="Times New Roman" panose="02020603050405020304" pitchFamily="18" charset="0"/>
              </a:rPr>
              <a:t>In what story is the the client living?  What conclusions has the client drawn about self?</a:t>
            </a:r>
          </a:p>
          <a:p>
            <a:r>
              <a:rPr lang="en-US" sz="3200" b="1" dirty="0">
                <a:solidFill>
                  <a:schemeClr val="bg1"/>
                </a:solidFill>
                <a:latin typeface="Times New Roman" panose="02020603050405020304" pitchFamily="18" charset="0"/>
                <a:cs typeface="Times New Roman" panose="02020603050405020304" pitchFamily="18" charset="0"/>
              </a:rPr>
              <a:t>Vulnerability </a:t>
            </a:r>
            <a:r>
              <a:rPr lang="en-US" sz="3200" dirty="0">
                <a:solidFill>
                  <a:schemeClr val="bg1"/>
                </a:solidFill>
                <a:latin typeface="Times New Roman" panose="02020603050405020304" pitchFamily="18" charset="0"/>
                <a:cs typeface="Times New Roman" panose="02020603050405020304" pitchFamily="18" charset="0"/>
              </a:rPr>
              <a:t>is the key to healing shame</a:t>
            </a:r>
          </a:p>
          <a:p>
            <a:endParaRPr lang="en-US" sz="2200"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67556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54EC5-E308-9746-AE7E-D61D172F7E04}"/>
              </a:ext>
            </a:extLst>
          </p:cNvPr>
          <p:cNvSpPr>
            <a:spLocks noGrp="1"/>
          </p:cNvSpPr>
          <p:nvPr>
            <p:ph type="title"/>
          </p:nvPr>
        </p:nvSpPr>
        <p:spPr>
          <a:xfrm>
            <a:off x="643467" y="321734"/>
            <a:ext cx="10905066" cy="1135737"/>
          </a:xfrm>
        </p:spPr>
        <p:txBody>
          <a:bodyPr>
            <a:normAutofit/>
          </a:bodyPr>
          <a:lstStyle/>
          <a:p>
            <a:r>
              <a:rPr lang="en-US" sz="3600" b="1">
                <a:latin typeface="Times New Roman" panose="02020603050405020304" pitchFamily="18" charset="0"/>
                <a:cs typeface="Times New Roman" panose="02020603050405020304" pitchFamily="18" charset="0"/>
              </a:rPr>
              <a:t>Neuroplasticity and Shame</a:t>
            </a:r>
            <a:br>
              <a:rPr lang="en-US" sz="3600"/>
            </a:br>
            <a:endParaRPr lang="en-US" sz="360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E931088-2214-4248-B71A-16F8FCFCB84A}"/>
              </a:ext>
            </a:extLst>
          </p:cNvPr>
          <p:cNvGraphicFramePr>
            <a:graphicFrameLocks noGrp="1"/>
          </p:cNvGraphicFramePr>
          <p:nvPr>
            <p:ph idx="1"/>
            <p:extLst>
              <p:ext uri="{D42A27DB-BD31-4B8C-83A1-F6EECF244321}">
                <p14:modId xmlns:p14="http://schemas.microsoft.com/office/powerpoint/2010/main" val="659181467"/>
              </p:ext>
            </p:extLst>
          </p:nvPr>
        </p:nvGraphicFramePr>
        <p:xfrm>
          <a:off x="643467" y="1457471"/>
          <a:ext cx="11289561" cy="516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8615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790D-36F3-0E4F-B486-C56DC8E9584E}"/>
              </a:ext>
            </a:extLst>
          </p:cNvPr>
          <p:cNvSpPr>
            <a:spLocks noGrp="1"/>
          </p:cNvSpPr>
          <p:nvPr>
            <p:ph type="title"/>
          </p:nvPr>
        </p:nvSpPr>
        <p:spPr>
          <a:xfrm>
            <a:off x="4635557" y="0"/>
            <a:ext cx="7556423" cy="1168399"/>
          </a:xfrm>
        </p:spPr>
        <p:txBody>
          <a:bodyPr anchor="b">
            <a:normAutofit fontScale="90000"/>
          </a:bodyPr>
          <a:lstStyle/>
          <a:p>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Giving Ourselves What We Need</a:t>
            </a:r>
            <a:endParaRPr lang="en-US" b="1" dirty="0"/>
          </a:p>
        </p:txBody>
      </p:sp>
      <p:sp>
        <p:nvSpPr>
          <p:cNvPr id="3" name="Content Placeholder 2">
            <a:extLst>
              <a:ext uri="{FF2B5EF4-FFF2-40B4-BE49-F238E27FC236}">
                <a16:creationId xmlns:a16="http://schemas.microsoft.com/office/drawing/2014/main" id="{38DD8BD6-B303-D744-8900-DEE870BB3F94}"/>
              </a:ext>
            </a:extLst>
          </p:cNvPr>
          <p:cNvSpPr>
            <a:spLocks noGrp="1"/>
          </p:cNvSpPr>
          <p:nvPr>
            <p:ph idx="1"/>
          </p:nvPr>
        </p:nvSpPr>
        <p:spPr>
          <a:xfrm>
            <a:off x="4752475" y="1168399"/>
            <a:ext cx="7439506" cy="5606431"/>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Self-compassion</a:t>
            </a:r>
            <a:r>
              <a:rPr lang="en-US" dirty="0">
                <a:latin typeface="Times New Roman" panose="02020603050405020304" pitchFamily="18" charset="0"/>
                <a:cs typeface="Times New Roman" panose="02020603050405020304" pitchFamily="18" charset="0"/>
              </a:rPr>
              <a:t> contains the attributes of “being with” ourselves in a compassionate way—</a:t>
            </a:r>
          </a:p>
          <a:p>
            <a:r>
              <a:rPr lang="en-US" b="1" dirty="0">
                <a:latin typeface="Times New Roman" panose="02020603050405020304" pitchFamily="18" charset="0"/>
                <a:cs typeface="Times New Roman" panose="02020603050405020304" pitchFamily="18" charset="0"/>
              </a:rPr>
              <a:t>Neuroscience studies have shown that mindfulness and self-reflection are only helpful if they’re accompanied by self-compassion</a:t>
            </a:r>
          </a:p>
          <a:p>
            <a:r>
              <a:rPr lang="en-US" dirty="0">
                <a:latin typeface="Times New Roman" panose="02020603050405020304" pitchFamily="18" charset="0"/>
                <a:cs typeface="Times New Roman" panose="02020603050405020304" pitchFamily="18" charset="0"/>
              </a:rPr>
              <a:t>Research shows that self-compassionate people not only have greater self-confidence, but they </a:t>
            </a:r>
            <a:r>
              <a:rPr lang="en-US" b="1" dirty="0">
                <a:latin typeface="Times New Roman" panose="02020603050405020304" pitchFamily="18" charset="0"/>
                <a:cs typeface="Times New Roman" panose="02020603050405020304" pitchFamily="18" charset="0"/>
              </a:rPr>
              <a:t>are less likely to fear failure </a:t>
            </a:r>
            <a:r>
              <a:rPr lang="en-US" dirty="0">
                <a:latin typeface="Times New Roman" panose="02020603050405020304" pitchFamily="18" charset="0"/>
                <a:cs typeface="Times New Roman" panose="02020603050405020304" pitchFamily="18" charset="0"/>
              </a:rPr>
              <a:t>and are more </a:t>
            </a:r>
            <a:r>
              <a:rPr lang="en-US" b="1" dirty="0">
                <a:latin typeface="Times New Roman" panose="02020603050405020304" pitchFamily="18" charset="0"/>
                <a:cs typeface="Times New Roman" panose="02020603050405020304" pitchFamily="18" charset="0"/>
              </a:rPr>
              <a:t>likely to try again </a:t>
            </a:r>
            <a:r>
              <a:rPr lang="en-US" dirty="0">
                <a:latin typeface="Times New Roman" panose="02020603050405020304" pitchFamily="18" charset="0"/>
                <a:cs typeface="Times New Roman" panose="02020603050405020304" pitchFamily="18" charset="0"/>
              </a:rPr>
              <a:t>when they do fail, and to </a:t>
            </a:r>
            <a:r>
              <a:rPr lang="en-US" b="1" dirty="0">
                <a:latin typeface="Times New Roman" panose="02020603050405020304" pitchFamily="18" charset="0"/>
                <a:cs typeface="Times New Roman" panose="02020603050405020304" pitchFamily="18" charset="0"/>
              </a:rPr>
              <a:t>persist </a:t>
            </a:r>
            <a:r>
              <a:rPr lang="en-US" dirty="0">
                <a:latin typeface="Times New Roman" panose="02020603050405020304" pitchFamily="18" charset="0"/>
                <a:cs typeface="Times New Roman" panose="02020603050405020304" pitchFamily="18" charset="0"/>
              </a:rPr>
              <a:t>in their efforts to keep learning</a:t>
            </a:r>
          </a:p>
          <a:p>
            <a:endParaRPr lang="en-US" b="1" dirty="0">
              <a:latin typeface="Times New Roman" panose="02020603050405020304" pitchFamily="18" charset="0"/>
              <a:cs typeface="Times New Roman" panose="02020603050405020304" pitchFamily="18" charset="0"/>
            </a:endParaRPr>
          </a:p>
          <a:p>
            <a:endParaRPr lang="en-US" sz="2000" dirty="0"/>
          </a:p>
        </p:txBody>
      </p:sp>
      <p:pic>
        <p:nvPicPr>
          <p:cNvPr id="5" name="Picture 4" descr="White puzzle with one red piece">
            <a:extLst>
              <a:ext uri="{FF2B5EF4-FFF2-40B4-BE49-F238E27FC236}">
                <a16:creationId xmlns:a16="http://schemas.microsoft.com/office/drawing/2014/main" id="{90833BCC-63BD-4A03-B297-A9248325FC08}"/>
              </a:ext>
            </a:extLst>
          </p:cNvPr>
          <p:cNvPicPr>
            <a:picLocks noChangeAspect="1"/>
          </p:cNvPicPr>
          <p:nvPr/>
        </p:nvPicPr>
        <p:blipFill rotWithShape="1">
          <a:blip r:embed="rId3"/>
          <a:srcRect l="31791" r="30187"/>
          <a:stretch/>
        </p:blipFill>
        <p:spPr>
          <a:xfrm>
            <a:off x="0" y="324863"/>
            <a:ext cx="4635571" cy="6857990"/>
          </a:xfrm>
          <a:prstGeom prst="rect">
            <a:avLst/>
          </a:prstGeom>
          <a:effectLst/>
        </p:spPr>
      </p:pic>
    </p:spTree>
    <p:extLst>
      <p:ext uri="{BB962C8B-B14F-4D97-AF65-F5344CB8AC3E}">
        <p14:creationId xmlns:p14="http://schemas.microsoft.com/office/powerpoint/2010/main" val="997814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Calisto MT" panose="02040603050505030304" pitchFamily="18" charset="77"/>
              </a:rPr>
              <a:t>Assess Clients Self-Talk</a:t>
            </a:r>
          </a:p>
        </p:txBody>
      </p:sp>
      <p:sp>
        <p:nvSpPr>
          <p:cNvPr id="3" name="Content Placeholder 2"/>
          <p:cNvSpPr>
            <a:spLocks noGrp="1"/>
          </p:cNvSpPr>
          <p:nvPr>
            <p:ph idx="1"/>
          </p:nvPr>
        </p:nvSpPr>
        <p:spPr>
          <a:xfrm>
            <a:off x="4134810" y="209550"/>
            <a:ext cx="8054141" cy="6638312"/>
          </a:xfrm>
        </p:spPr>
        <p:txBody>
          <a:bodyPr anchor="ctr">
            <a:normAutofit/>
          </a:bodyPr>
          <a:lstStyle/>
          <a:p>
            <a:r>
              <a:rPr lang="en-US" sz="2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Belief’s exercise</a:t>
            </a:r>
          </a:p>
          <a:p>
            <a:r>
              <a:rPr lang="en-US" sz="3200" b="1" dirty="0">
                <a:latin typeface="Times New Roman" panose="02020603050405020304" pitchFamily="18" charset="0"/>
                <a:cs typeface="Times New Roman" panose="02020603050405020304" pitchFamily="18" charset="0"/>
              </a:rPr>
              <a:t>Continually re-enforcing the idea of self-compassion</a:t>
            </a:r>
          </a:p>
          <a:p>
            <a:r>
              <a:rPr lang="en-US" sz="3200" dirty="0">
                <a:latin typeface="Times New Roman" panose="02020603050405020304" pitchFamily="18" charset="0"/>
                <a:cs typeface="Times New Roman" panose="02020603050405020304" pitchFamily="18" charset="0"/>
              </a:rPr>
              <a:t>Suggest the possibility that their </a:t>
            </a:r>
            <a:r>
              <a:rPr lang="en-US" sz="3200" b="1" dirty="0">
                <a:latin typeface="Times New Roman" panose="02020603050405020304" pitchFamily="18" charset="0"/>
                <a:cs typeface="Times New Roman" panose="02020603050405020304" pitchFamily="18" charset="0"/>
              </a:rPr>
              <a:t>compassionate part </a:t>
            </a:r>
            <a:r>
              <a:rPr lang="en-US" sz="3200" dirty="0">
                <a:latin typeface="Times New Roman" panose="02020603050405020304" pitchFamily="18" charset="0"/>
                <a:cs typeface="Times New Roman" panose="02020603050405020304" pitchFamily="18" charset="0"/>
              </a:rPr>
              <a:t>may be able to </a:t>
            </a:r>
            <a:r>
              <a:rPr lang="en-US" sz="3200" b="1" dirty="0">
                <a:latin typeface="Times New Roman" panose="02020603050405020304" pitchFamily="18" charset="0"/>
                <a:cs typeface="Times New Roman" panose="02020603050405020304" pitchFamily="18" charset="0"/>
              </a:rPr>
              <a:t>reframe</a:t>
            </a:r>
            <a:r>
              <a:rPr lang="en-US" sz="3200" dirty="0">
                <a:latin typeface="Times New Roman" panose="02020603050405020304" pitchFamily="18" charset="0"/>
                <a:cs typeface="Times New Roman" panose="02020603050405020304" pitchFamily="18" charset="0"/>
              </a:rPr>
              <a:t> negative self talk and be open to explore facets of PTG</a:t>
            </a:r>
          </a:p>
          <a:p>
            <a:r>
              <a:rPr lang="en-US" sz="3200" b="1" dirty="0">
                <a:latin typeface="Times New Roman" panose="02020603050405020304" pitchFamily="18" charset="0"/>
                <a:cs typeface="Times New Roman" panose="02020603050405020304" pitchFamily="18" charset="0"/>
              </a:rPr>
              <a:t>Can they feel empathy and compassion for any mistakes and learn from them? Can they forgive themselves? Others?</a:t>
            </a:r>
          </a:p>
          <a:p>
            <a:endParaRPr lang="en-US" sz="2000" dirty="0"/>
          </a:p>
        </p:txBody>
      </p:sp>
    </p:spTree>
    <p:extLst>
      <p:ext uri="{BB962C8B-B14F-4D97-AF65-F5344CB8AC3E}">
        <p14:creationId xmlns:p14="http://schemas.microsoft.com/office/powerpoint/2010/main" val="754843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B8394-3C03-4F87-94DD-1C2A9C7A6A2E}"/>
              </a:ext>
            </a:extLst>
          </p:cNvPr>
          <p:cNvPicPr>
            <a:picLocks noChangeAspect="1"/>
          </p:cNvPicPr>
          <p:nvPr/>
        </p:nvPicPr>
        <p:blipFill rotWithShape="1">
          <a:blip r:embed="rId3">
            <a:alphaModFix amt="35000"/>
          </a:blip>
          <a:srcRect/>
          <a:stretch/>
        </p:blipFill>
        <p:spPr>
          <a:xfrm>
            <a:off x="20" y="1"/>
            <a:ext cx="12191980" cy="6857999"/>
          </a:xfrm>
          <a:prstGeom prst="rect">
            <a:avLst/>
          </a:prstGeom>
        </p:spPr>
      </p:pic>
      <p:sp>
        <p:nvSpPr>
          <p:cNvPr id="2" name="Title 1"/>
          <p:cNvSpPr>
            <a:spLocks noGrp="1"/>
          </p:cNvSpPr>
          <p:nvPr>
            <p:ph type="title"/>
          </p:nvPr>
        </p:nvSpPr>
        <p:spPr>
          <a:xfrm>
            <a:off x="152403" y="1065862"/>
            <a:ext cx="4356092" cy="5119038"/>
          </a:xfrm>
        </p:spPr>
        <p:txBody>
          <a:bodyPr>
            <a:normAutofit/>
          </a:bodyPr>
          <a:lstStyle/>
          <a:p>
            <a:pPr algn="r"/>
            <a:r>
              <a:rPr lang="en-US" b="1" dirty="0">
                <a:latin typeface="Times New Roman" panose="02020603050405020304" pitchFamily="18" charset="0"/>
                <a:cs typeface="Times New Roman" panose="02020603050405020304" pitchFamily="18" charset="0"/>
              </a:rPr>
              <a:t>IMPACT #3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CRISIS OF BELIEF/FAITH</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92111356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5973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0672"/>
          </a:xfrm>
        </p:spPr>
        <p:txBody>
          <a:bodyPr>
            <a:noAutofit/>
          </a:bodyPr>
          <a:lstStyle/>
          <a:p>
            <a:r>
              <a:rPr lang="en-US" sz="4000" b="1" dirty="0">
                <a:latin typeface="Times New Roman" panose="02020603050405020304" pitchFamily="18" charset="0"/>
                <a:cs typeface="Times New Roman" panose="02020603050405020304" pitchFamily="18" charset="0"/>
              </a:rPr>
              <a:t>Spirituality</a:t>
            </a:r>
            <a:br>
              <a:rPr lang="en-US" sz="4000" dirty="0"/>
            </a:br>
            <a:endParaRPr lang="en-US" sz="4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4793866"/>
              </p:ext>
            </p:extLst>
          </p:nvPr>
        </p:nvGraphicFramePr>
        <p:xfrm>
          <a:off x="146538" y="1194816"/>
          <a:ext cx="11898924" cy="5370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784764" y="4488873"/>
            <a:ext cx="182880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GOD</a:t>
            </a:r>
          </a:p>
        </p:txBody>
      </p:sp>
      <p:sp>
        <p:nvSpPr>
          <p:cNvPr id="3" name="TextBox 2"/>
          <p:cNvSpPr txBox="1"/>
          <p:nvPr/>
        </p:nvSpPr>
        <p:spPr>
          <a:xfrm flipH="1">
            <a:off x="484909" y="1531464"/>
            <a:ext cx="2785825" cy="255454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How has the suicide impacted their concept of God?</a:t>
            </a:r>
          </a:p>
        </p:txBody>
      </p:sp>
      <p:sp>
        <p:nvSpPr>
          <p:cNvPr id="5" name="TextBox 4"/>
          <p:cNvSpPr txBox="1"/>
          <p:nvPr/>
        </p:nvSpPr>
        <p:spPr>
          <a:xfrm>
            <a:off x="9424416" y="1607127"/>
            <a:ext cx="278582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We use ourselves:</a:t>
            </a:r>
          </a:p>
          <a:p>
            <a:r>
              <a:rPr lang="en-US" sz="3200" b="1" dirty="0">
                <a:latin typeface="Times New Roman" panose="02020603050405020304" pitchFamily="18" charset="0"/>
                <a:cs typeface="Times New Roman" panose="02020603050405020304" pitchFamily="18" charset="0"/>
              </a:rPr>
              <a:t>ALONGSIDE</a:t>
            </a:r>
          </a:p>
        </p:txBody>
      </p:sp>
    </p:spTree>
    <p:extLst>
      <p:ext uri="{BB962C8B-B14F-4D97-AF65-F5344CB8AC3E}">
        <p14:creationId xmlns:p14="http://schemas.microsoft.com/office/powerpoint/2010/main" val="245832221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E2D94EC-F5D5-4D2A-BF9C-07D4FB1ECFB7}"/>
              </a:ext>
            </a:extLst>
          </p:cNvPr>
          <p:cNvPicPr>
            <a:picLocks noChangeAspect="1"/>
          </p:cNvPicPr>
          <p:nvPr/>
        </p:nvPicPr>
        <p:blipFill rotWithShape="1">
          <a:blip r:embed="rId3"/>
          <a:srcRect t="7434" b="11339"/>
          <a:stretch/>
        </p:blipFill>
        <p:spPr>
          <a:xfrm>
            <a:off x="20" y="10"/>
            <a:ext cx="12191980" cy="6857990"/>
          </a:xfrm>
          <a:prstGeom prst="rect">
            <a:avLst/>
          </a:prstGeom>
        </p:spPr>
      </p:pic>
      <p:sp>
        <p:nvSpPr>
          <p:cNvPr id="2" name="Title 1"/>
          <p:cNvSpPr>
            <a:spLocks noGrp="1"/>
          </p:cNvSpPr>
          <p:nvPr>
            <p:ph type="title"/>
          </p:nvPr>
        </p:nvSpPr>
        <p:spPr>
          <a:xfrm>
            <a:off x="594804" y="321177"/>
            <a:ext cx="6619811" cy="1664062"/>
          </a:xfrm>
        </p:spPr>
        <p:txBody>
          <a:bodyPr>
            <a:normAutofit/>
          </a:bodyPr>
          <a:lstStyle/>
          <a:p>
            <a:r>
              <a:rPr lang="en-US" sz="4000" b="1">
                <a:latin typeface="Times New Roman" panose="02020603050405020304" pitchFamily="18" charset="0"/>
                <a:cs typeface="Times New Roman" panose="02020603050405020304" pitchFamily="18" charset="0"/>
              </a:rPr>
              <a:t>POST TRAUMATIC GROWTH</a:t>
            </a:r>
            <a:endParaRPr lang="en-US" sz="4000" b="1" dirty="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D7CED4D3-48C8-4269-9855-AFA7279344BD}"/>
              </a:ext>
            </a:extLst>
          </p:cNvPr>
          <p:cNvGraphicFramePr>
            <a:graphicFrameLocks noGrp="1"/>
          </p:cNvGraphicFramePr>
          <p:nvPr>
            <p:ph idx="1"/>
            <p:extLst>
              <p:ext uri="{D42A27DB-BD31-4B8C-83A1-F6EECF244321}">
                <p14:modId xmlns:p14="http://schemas.microsoft.com/office/powerpoint/2010/main" val="2335775465"/>
              </p:ext>
            </p:extLst>
          </p:nvPr>
        </p:nvGraphicFramePr>
        <p:xfrm>
          <a:off x="173620" y="1828800"/>
          <a:ext cx="12018360" cy="4849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51128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green grass">
            <a:extLst>
              <a:ext uri="{FF2B5EF4-FFF2-40B4-BE49-F238E27FC236}">
                <a16:creationId xmlns:a16="http://schemas.microsoft.com/office/drawing/2014/main" id="{7E627452-61AC-4731-9CAC-B0F42F9A262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A409A-B052-EB43-992E-3236FB59EA1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t>ADDITIONAL RESOURCES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39681"/>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6F0A-B4AA-7B45-B63F-AEF1814AB54A}"/>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Complicated Grief Model</a:t>
            </a:r>
          </a:p>
        </p:txBody>
      </p:sp>
      <p:sp>
        <p:nvSpPr>
          <p:cNvPr id="3" name="Content Placeholder 2">
            <a:extLst>
              <a:ext uri="{FF2B5EF4-FFF2-40B4-BE49-F238E27FC236}">
                <a16:creationId xmlns:a16="http://schemas.microsoft.com/office/drawing/2014/main" id="{C79C9082-6D0B-3544-A81E-B2071F68C883}"/>
              </a:ext>
            </a:extLst>
          </p:cNvPr>
          <p:cNvSpPr>
            <a:spLocks noGrp="1"/>
          </p:cNvSpPr>
          <p:nvPr>
            <p:ph idx="1"/>
          </p:nvPr>
        </p:nvSpPr>
        <p:spPr>
          <a:xfrm>
            <a:off x="194872" y="1825625"/>
            <a:ext cx="11158928" cy="4351338"/>
          </a:xfrm>
        </p:spPr>
        <p:txBody>
          <a:bodyPr/>
          <a:lstStyle/>
          <a:p>
            <a:r>
              <a:rPr lang="en-US" sz="3200" dirty="0">
                <a:latin typeface="Times New Roman" panose="02020603050405020304" pitchFamily="18" charset="0"/>
                <a:cs typeface="Times New Roman" panose="02020603050405020304" pitchFamily="18" charset="0"/>
              </a:rPr>
              <a:t>Center for Complicated Grief</a:t>
            </a:r>
          </a:p>
          <a:p>
            <a:r>
              <a:rPr lang="en-US" sz="3200" dirty="0">
                <a:latin typeface="Times New Roman" panose="02020603050405020304" pitchFamily="18" charset="0"/>
                <a:cs typeface="Times New Roman" panose="02020603050405020304" pitchFamily="18" charset="0"/>
              </a:rPr>
              <a:t>Katherine Shear MD  Columbia University</a:t>
            </a:r>
          </a:p>
          <a:p>
            <a:r>
              <a:rPr lang="en-US" sz="3200" dirty="0">
                <a:latin typeface="Times New Roman" panose="02020603050405020304" pitchFamily="18" charset="0"/>
                <a:cs typeface="Times New Roman" panose="02020603050405020304" pitchFamily="18" charset="0"/>
              </a:rPr>
              <a:t>16 session model manualized and based on Bowlby’s attachment theory</a:t>
            </a:r>
          </a:p>
          <a:p>
            <a:r>
              <a:rPr lang="en-US" sz="3200" dirty="0">
                <a:latin typeface="Times New Roman" panose="02020603050405020304" pitchFamily="18" charset="0"/>
                <a:cs typeface="Times New Roman" panose="02020603050405020304" pitchFamily="18" charset="0"/>
              </a:rPr>
              <a:t>Highly structured</a:t>
            </a:r>
          </a:p>
          <a:p>
            <a:r>
              <a:rPr lang="en-US" sz="3200" dirty="0" err="1">
                <a:latin typeface="Times New Roman" panose="02020603050405020304" pitchFamily="18" charset="0"/>
                <a:cs typeface="Times New Roman" panose="02020603050405020304" pitchFamily="18" charset="0"/>
              </a:rPr>
              <a:t>complicatedgrief.columbia.edu</a:t>
            </a:r>
            <a:r>
              <a:rPr lang="en-US" sz="32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tools-and-resources</a:t>
            </a:r>
          </a:p>
        </p:txBody>
      </p:sp>
    </p:spTree>
    <p:extLst>
      <p:ext uri="{BB962C8B-B14F-4D97-AF65-F5344CB8AC3E}">
        <p14:creationId xmlns:p14="http://schemas.microsoft.com/office/powerpoint/2010/main" val="208808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67D-1BD0-C94F-9EA3-26C302A00270}"/>
              </a:ext>
            </a:extLst>
          </p:cNvPr>
          <p:cNvSpPr>
            <a:spLocks noGrp="1"/>
          </p:cNvSpPr>
          <p:nvPr>
            <p:ph type="title"/>
          </p:nvPr>
        </p:nvSpPr>
        <p:spPr>
          <a:xfrm>
            <a:off x="4384039" y="365125"/>
            <a:ext cx="7164493" cy="1325563"/>
          </a:xfrm>
        </p:spPr>
        <p:txBody>
          <a:bodyPr>
            <a:normAutofit/>
          </a:bodyPr>
          <a:lstStyle/>
          <a:p>
            <a:r>
              <a:rPr lang="en-US" b="1">
                <a:latin typeface="Calisto MT" panose="02040603050505030304" pitchFamily="18" charset="77"/>
              </a:rPr>
              <a:t>Survivors at Risk</a:t>
            </a:r>
          </a:p>
        </p:txBody>
      </p:sp>
      <p:sp>
        <p:nvSpPr>
          <p:cNvPr id="3" name="Vertical Text Placeholder 2">
            <a:extLst>
              <a:ext uri="{FF2B5EF4-FFF2-40B4-BE49-F238E27FC236}">
                <a16:creationId xmlns:a16="http://schemas.microsoft.com/office/drawing/2014/main" id="{E91B43A1-658D-C543-8814-26192D81E0C5}"/>
              </a:ext>
            </a:extLst>
          </p:cNvPr>
          <p:cNvSpPr>
            <a:spLocks noGrp="1"/>
          </p:cNvSpPr>
          <p:nvPr>
            <p:ph idx="1"/>
          </p:nvPr>
        </p:nvSpPr>
        <p:spPr>
          <a:xfrm>
            <a:off x="2714626" y="1471614"/>
            <a:ext cx="9477374" cy="5256056"/>
          </a:xfrm>
        </p:spPr>
        <p:txBody>
          <a:bodyPr>
            <a:normAutofit fontScale="92500" lnSpcReduction="10000"/>
          </a:bodyPr>
          <a:lstStyle/>
          <a:p>
            <a:pPr marL="0" lvl="0" indent="0" fontAlgn="base">
              <a:spcBef>
                <a:spcPct val="0"/>
              </a:spcBef>
              <a:spcAft>
                <a:spcPts val="1200"/>
              </a:spcAft>
              <a:buNone/>
              <a:defRPr/>
            </a:pPr>
            <a:endParaRPr lang="en-US" altLang="en-US" sz="2000" dirty="0">
              <a:latin typeface="Calisto MT"/>
            </a:endParaRPr>
          </a:p>
          <a:p>
            <a:pPr marL="0" lvl="0" indent="0" fontAlgn="base">
              <a:spcBef>
                <a:spcPct val="0"/>
              </a:spcBef>
              <a:spcAft>
                <a:spcPts val="1200"/>
              </a:spcAft>
              <a:buNone/>
              <a:defRPr/>
            </a:pPr>
            <a:r>
              <a:rPr lang="en-US" altLang="en-US" b="1" dirty="0">
                <a:latin typeface="Times New Roman" panose="02020603050405020304" pitchFamily="18" charset="0"/>
                <a:cs typeface="Times New Roman" panose="02020603050405020304" pitchFamily="18" charset="0"/>
              </a:rPr>
              <a:t>Survivors are among the highest risk of suicide </a:t>
            </a:r>
          </a:p>
          <a:p>
            <a:pPr marL="0" lvl="0" indent="0" fontAlgn="base">
              <a:spcBef>
                <a:spcPct val="0"/>
              </a:spcBef>
              <a:spcAft>
                <a:spcPts val="1200"/>
              </a:spcAft>
              <a:buNone/>
              <a:defRPr/>
            </a:pPr>
            <a:r>
              <a:rPr lang="en-US" altLang="en-US" dirty="0">
                <a:latin typeface="Times New Roman" panose="02020603050405020304" pitchFamily="18" charset="0"/>
                <a:cs typeface="Times New Roman" panose="02020603050405020304" pitchFamily="18" charset="0"/>
              </a:rPr>
              <a:t>Survivors’ risk of suicide ranges from up to </a:t>
            </a:r>
            <a:r>
              <a:rPr lang="en-US" altLang="en-US" b="1" dirty="0">
                <a:latin typeface="Times New Roman" panose="02020603050405020304" pitchFamily="18" charset="0"/>
                <a:cs typeface="Times New Roman" panose="02020603050405020304" pitchFamily="18" charset="0"/>
              </a:rPr>
              <a:t>9 times higher</a:t>
            </a:r>
            <a:r>
              <a:rPr lang="en-US" altLang="en-US" dirty="0">
                <a:latin typeface="Times New Roman" panose="02020603050405020304" pitchFamily="18" charset="0"/>
                <a:cs typeface="Times New Roman" panose="02020603050405020304" pitchFamily="18" charset="0"/>
              </a:rPr>
              <a:t> that of the general population </a:t>
            </a:r>
          </a:p>
          <a:p>
            <a:r>
              <a:rPr lang="en-US" b="1" dirty="0">
                <a:latin typeface="Times New Roman" panose="02020603050405020304" pitchFamily="18" charset="0"/>
                <a:cs typeface="Times New Roman" panose="02020603050405020304" pitchFamily="18" charset="0"/>
              </a:rPr>
              <a:t>10% of bereaved people find that grief persists with substantial distress and impairment for years after a loss </a:t>
            </a:r>
            <a:r>
              <a:rPr lang="en-US" dirty="0">
                <a:latin typeface="Times New Roman" panose="02020603050405020304" pitchFamily="18" charset="0"/>
                <a:cs typeface="Times New Roman" panose="02020603050405020304" pitchFamily="18" charset="0"/>
              </a:rPr>
              <a:t>– a condition called </a:t>
            </a:r>
            <a:r>
              <a:rPr lang="en-US" b="1" i="1" dirty="0">
                <a:latin typeface="Times New Roman" panose="02020603050405020304" pitchFamily="18" charset="0"/>
                <a:cs typeface="Times New Roman" panose="02020603050405020304" pitchFamily="18" charset="0"/>
              </a:rPr>
              <a:t>complicated grief </a:t>
            </a:r>
          </a:p>
          <a:p>
            <a:r>
              <a:rPr lang="en-US" dirty="0">
                <a:latin typeface="Times New Roman" panose="02020603050405020304" pitchFamily="18" charset="0"/>
                <a:cs typeface="Times New Roman" panose="02020603050405020304" pitchFamily="18" charset="0"/>
              </a:rPr>
              <a:t>(CG) is diagnosed when grief and related </a:t>
            </a:r>
            <a:r>
              <a:rPr lang="en-US" b="1" dirty="0">
                <a:latin typeface="Times New Roman" panose="02020603050405020304" pitchFamily="18" charset="0"/>
                <a:cs typeface="Times New Roman" panose="02020603050405020304" pitchFamily="18" charset="0"/>
              </a:rPr>
              <a:t>symptoms remain severe beyond the first year</a:t>
            </a:r>
          </a:p>
          <a:p>
            <a:r>
              <a:rPr lang="en-US" b="1" dirty="0">
                <a:latin typeface="Times New Roman" panose="02020603050405020304" pitchFamily="18" charset="0"/>
                <a:cs typeface="Times New Roman" panose="02020603050405020304" pitchFamily="18" charset="0"/>
              </a:rPr>
              <a:t>Risk for CG is elevated after suicide loss </a:t>
            </a:r>
            <a:r>
              <a:rPr lang="en-US" dirty="0">
                <a:latin typeface="Times New Roman" panose="02020603050405020304" pitchFamily="18" charset="0"/>
                <a:cs typeface="Times New Roman" panose="02020603050405020304" pitchFamily="18" charset="0"/>
              </a:rPr>
              <a:t>and</a:t>
            </a:r>
            <a:r>
              <a:rPr lang="en-US" b="1" dirty="0">
                <a:latin typeface="Times New Roman" panose="02020603050405020304" pitchFamily="18" charset="0"/>
                <a:cs typeface="Times New Roman" panose="02020603050405020304" pitchFamily="18" charset="0"/>
              </a:rPr>
              <a:t> CG </a:t>
            </a:r>
            <a:r>
              <a:rPr lang="en-US" dirty="0">
                <a:latin typeface="Times New Roman" panose="02020603050405020304" pitchFamily="18" charset="0"/>
                <a:cs typeface="Times New Roman" panose="02020603050405020304" pitchFamily="18" charset="0"/>
              </a:rPr>
              <a:t>symptoms are </a:t>
            </a:r>
            <a:r>
              <a:rPr lang="en-US" b="1" dirty="0">
                <a:latin typeface="Times New Roman" panose="02020603050405020304" pitchFamily="18" charset="0"/>
                <a:cs typeface="Times New Roman" panose="02020603050405020304" pitchFamily="18" charset="0"/>
              </a:rPr>
              <a:t>associated with increased risk for suicidal ideation and behavior</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https://</a:t>
            </a:r>
            <a:r>
              <a:rPr lang="en-US" sz="1600" b="1" dirty="0" err="1">
                <a:latin typeface="Times New Roman" panose="02020603050405020304" pitchFamily="18" charset="0"/>
                <a:cs typeface="Times New Roman" panose="02020603050405020304" pitchFamily="18" charset="0"/>
              </a:rPr>
              <a:t>adaa.org</a:t>
            </a:r>
            <a:r>
              <a:rPr lang="en-US" sz="1600" b="1" dirty="0">
                <a:latin typeface="Times New Roman" panose="02020603050405020304" pitchFamily="18" charset="0"/>
                <a:cs typeface="Times New Roman" panose="02020603050405020304" pitchFamily="18" charset="0"/>
              </a:rPr>
              <a:t>/learn-from-us/from-the-experts/blog-posts/consumer/mental-health-resources-suicide-survivors</a:t>
            </a:r>
          </a:p>
        </p:txBody>
      </p:sp>
      <p:pic>
        <p:nvPicPr>
          <p:cNvPr id="7" name="Graphic 6" descr="Group">
            <a:extLst>
              <a:ext uri="{FF2B5EF4-FFF2-40B4-BE49-F238E27FC236}">
                <a16:creationId xmlns:a16="http://schemas.microsoft.com/office/drawing/2014/main" id="{B7B13772-3727-45AD-ABB8-FDE78DACD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781" y="-275462"/>
            <a:ext cx="3425957" cy="3425957"/>
          </a:xfrm>
          <a:prstGeom prst="rect">
            <a:avLst/>
          </a:prstGeom>
        </p:spPr>
      </p:pic>
    </p:spTree>
    <p:extLst>
      <p:ext uri="{BB962C8B-B14F-4D97-AF65-F5344CB8AC3E}">
        <p14:creationId xmlns:p14="http://schemas.microsoft.com/office/powerpoint/2010/main" val="36772619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person, text, man, sitting&#10;&#10;Description automatically generated">
            <a:extLst>
              <a:ext uri="{FF2B5EF4-FFF2-40B4-BE49-F238E27FC236}">
                <a16:creationId xmlns:a16="http://schemas.microsoft.com/office/drawing/2014/main" id="{19A8A411-0B60-F54C-8BF3-53D8D5995B16}"/>
              </a:ext>
            </a:extLst>
          </p:cNvPr>
          <p:cNvPicPr>
            <a:picLocks noChangeAspect="1"/>
          </p:cNvPicPr>
          <p:nvPr/>
        </p:nvPicPr>
        <p:blipFill rotWithShape="1">
          <a:blip r:embed="rId3"/>
          <a:srcRect t="8019" r="2" b="9450"/>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 name="Group 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7">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 name="Group 9">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4" name="Freeform: Shape 13">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2" name="Freeform: Shape 11">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4250581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1F15-E536-1042-8479-0A1BFEE51BC5}"/>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APPS</a:t>
            </a:r>
          </a:p>
        </p:txBody>
      </p:sp>
      <p:sp>
        <p:nvSpPr>
          <p:cNvPr id="3" name="Content Placeholder 2">
            <a:extLst>
              <a:ext uri="{FF2B5EF4-FFF2-40B4-BE49-F238E27FC236}">
                <a16:creationId xmlns:a16="http://schemas.microsoft.com/office/drawing/2014/main" id="{48929A5D-73C8-9B45-90AE-82A4A304F9ED}"/>
              </a:ext>
            </a:extLst>
          </p:cNvPr>
          <p:cNvSpPr>
            <a:spLocks noGrp="1"/>
          </p:cNvSpPr>
          <p:nvPr>
            <p:ph idx="1"/>
          </p:nvPr>
        </p:nvSpPr>
        <p:spPr/>
        <p:txBody>
          <a:bodyPr/>
          <a:lstStyle/>
          <a:p>
            <a:r>
              <a:rPr lang="en-US" sz="3200" dirty="0">
                <a:latin typeface="Times New Roman" panose="02020603050405020304" pitchFamily="18" charset="0"/>
                <a:cs typeface="Times New Roman" panose="02020603050405020304" pitchFamily="18" charset="0"/>
              </a:rPr>
              <a:t>Virtual Hope     Nigel Bush</a:t>
            </a:r>
          </a:p>
          <a:p>
            <a:r>
              <a:rPr lang="en-US" sz="3200" dirty="0">
                <a:latin typeface="Times New Roman" panose="02020603050405020304" pitchFamily="18" charset="0"/>
                <a:cs typeface="Times New Roman" panose="02020603050405020304" pitchFamily="18" charset="0"/>
              </a:rPr>
              <a:t>Safety plan intervention          Barbara Stanley</a:t>
            </a:r>
          </a:p>
          <a:p>
            <a:r>
              <a:rPr lang="en-US" sz="3200" dirty="0">
                <a:latin typeface="Times New Roman" panose="02020603050405020304" pitchFamily="18" charset="0"/>
                <a:cs typeface="Times New Roman" panose="02020603050405020304" pitchFamily="18" charset="0"/>
              </a:rPr>
              <a:t>Therapeutic Evaluation Conditioning         Joe Franklin</a:t>
            </a:r>
          </a:p>
          <a:p>
            <a:endParaRPr lang="en-US" dirty="0"/>
          </a:p>
        </p:txBody>
      </p:sp>
    </p:spTree>
    <p:extLst>
      <p:ext uri="{BB962C8B-B14F-4D97-AF65-F5344CB8AC3E}">
        <p14:creationId xmlns:p14="http://schemas.microsoft.com/office/powerpoint/2010/main" val="355812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9696-3FE4-F84E-9EFF-16250B8DE3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C701B8-A781-0B47-AB2F-BC1C95CB8201}"/>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AFSP’s website at </a:t>
            </a:r>
            <a:r>
              <a:rPr lang="en-US" dirty="0">
                <a:latin typeface="Times New Roman" panose="02020603050405020304" pitchFamily="18" charset="0"/>
                <a:cs typeface="Times New Roman" panose="02020603050405020304" pitchFamily="18" charset="0"/>
                <a:hlinkClick r:id="rId2" tooltip="https://afsp.org"/>
              </a:rPr>
              <a:t>https://afsp.org</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National Suicide Prevention Lifeline at 1-800-273-TALK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Crisis Text Line by texting TALK to 741741</a:t>
            </a:r>
          </a:p>
        </p:txBody>
      </p:sp>
    </p:spTree>
    <p:extLst>
      <p:ext uri="{BB962C8B-B14F-4D97-AF65-F5344CB8AC3E}">
        <p14:creationId xmlns:p14="http://schemas.microsoft.com/office/powerpoint/2010/main" val="292630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B919-DBB5-B841-977B-ECF74D372840}"/>
              </a:ext>
            </a:extLst>
          </p:cNvPr>
          <p:cNvSpPr>
            <a:spLocks noGrp="1"/>
          </p:cNvSpPr>
          <p:nvPr>
            <p:ph type="title"/>
          </p:nvPr>
        </p:nvSpPr>
        <p:spPr>
          <a:xfrm>
            <a:off x="374754" y="365125"/>
            <a:ext cx="10979046" cy="1325563"/>
          </a:xfrm>
        </p:spPr>
        <p:txBody>
          <a:bodyPr/>
          <a:lstStyle/>
          <a:p>
            <a:r>
              <a:rPr lang="en-US" b="1" dirty="0">
                <a:latin typeface="Times New Roman" panose="02020603050405020304" pitchFamily="18" charset="0"/>
                <a:cs typeface="Times New Roman" panose="02020603050405020304" pitchFamily="18" charset="0"/>
              </a:rPr>
              <a:t>Complicated Grief </a:t>
            </a:r>
          </a:p>
        </p:txBody>
      </p:sp>
      <p:sp>
        <p:nvSpPr>
          <p:cNvPr id="3" name="Content Placeholder 2">
            <a:extLst>
              <a:ext uri="{FF2B5EF4-FFF2-40B4-BE49-F238E27FC236}">
                <a16:creationId xmlns:a16="http://schemas.microsoft.com/office/drawing/2014/main" id="{77DB7348-7905-6C47-8D32-EEAEDE2ADA63}"/>
              </a:ext>
            </a:extLst>
          </p:cNvPr>
          <p:cNvSpPr>
            <a:spLocks noGrp="1"/>
          </p:cNvSpPr>
          <p:nvPr>
            <p:ph idx="1"/>
          </p:nvPr>
        </p:nvSpPr>
        <p:spPr/>
        <p:txBody>
          <a:bodyPr/>
          <a:lstStyle/>
          <a:p>
            <a:pPr fontAlgn="base"/>
            <a:r>
              <a:rPr lang="en-US" dirty="0" err="1"/>
              <a:t>Lundorff</a:t>
            </a:r>
            <a:r>
              <a:rPr lang="en-US" dirty="0"/>
              <a:t>, M., et al., Prevalence of prolonged grief disorder in adult bereavement: A systematic review and meta-analysis. Journal of Affective Disorders, 2017. 212: p. 138-149.</a:t>
            </a:r>
          </a:p>
          <a:p>
            <a:pPr fontAlgn="base"/>
            <a:r>
              <a:rPr lang="en-US" dirty="0"/>
              <a:t>Kristensen, P., L. </a:t>
            </a:r>
            <a:r>
              <a:rPr lang="en-US" dirty="0" err="1"/>
              <a:t>Weisaeth</a:t>
            </a:r>
            <a:r>
              <a:rPr lang="en-US" dirty="0"/>
              <a:t>, and T. Heir, Bereavement and mental health after sudden and violent losses: A review. Psychiatry, 2012. 75(1): p. 76-97.</a:t>
            </a:r>
          </a:p>
          <a:p>
            <a:pPr fontAlgn="base"/>
            <a:r>
              <a:rPr lang="en-US" dirty="0" err="1"/>
              <a:t>Szanto</a:t>
            </a:r>
            <a:r>
              <a:rPr lang="en-US" dirty="0"/>
              <a:t>, K., et al., Indirect self-</a:t>
            </a:r>
            <a:r>
              <a:rPr lang="en-US" dirty="0" err="1"/>
              <a:t>destrutive</a:t>
            </a:r>
            <a:r>
              <a:rPr lang="en-US" dirty="0"/>
              <a:t> behavior and overt suicidality in patients with complicated grief. Journal of Clinical Psychiatry, 2006. 67(2): p. 233-239.</a:t>
            </a:r>
          </a:p>
          <a:p>
            <a:endParaRPr lang="en-US" dirty="0"/>
          </a:p>
        </p:txBody>
      </p:sp>
    </p:spTree>
    <p:extLst>
      <p:ext uri="{BB962C8B-B14F-4D97-AF65-F5344CB8AC3E}">
        <p14:creationId xmlns:p14="http://schemas.microsoft.com/office/powerpoint/2010/main" val="3118903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29B9-A28A-804A-850C-66C3AFA89090}"/>
              </a:ext>
            </a:extLst>
          </p:cNvPr>
          <p:cNvSpPr>
            <a:spLocks noGrp="1"/>
          </p:cNvSpPr>
          <p:nvPr>
            <p:ph type="title"/>
          </p:nvPr>
        </p:nvSpPr>
        <p:spPr>
          <a:xfrm>
            <a:off x="175845" y="365125"/>
            <a:ext cx="11177955" cy="1325563"/>
          </a:xfrm>
        </p:spPr>
        <p:txBody>
          <a:bodyPr/>
          <a:lstStyle/>
          <a:p>
            <a:r>
              <a:rPr lang="en-US" b="1" dirty="0">
                <a:latin typeface="Times New Roman" panose="02020603050405020304" pitchFamily="18" charset="0"/>
                <a:cs typeface="Times New Roman" panose="02020603050405020304" pitchFamily="18" charset="0"/>
              </a:rPr>
              <a:t>Traumatic Stress: Effects on the Brain</a:t>
            </a:r>
          </a:p>
        </p:txBody>
      </p:sp>
      <p:sp>
        <p:nvSpPr>
          <p:cNvPr id="3" name="Content Placeholder 2">
            <a:extLst>
              <a:ext uri="{FF2B5EF4-FFF2-40B4-BE49-F238E27FC236}">
                <a16:creationId xmlns:a16="http://schemas.microsoft.com/office/drawing/2014/main" id="{205A7A34-71C2-AA49-9A60-744225CA2F03}"/>
              </a:ext>
            </a:extLst>
          </p:cNvPr>
          <p:cNvSpPr>
            <a:spLocks noGrp="1"/>
          </p:cNvSpPr>
          <p:nvPr>
            <p:ph idx="1"/>
          </p:nvPr>
        </p:nvSpPr>
        <p:spPr>
          <a:xfrm>
            <a:off x="175845" y="1825625"/>
            <a:ext cx="11728939" cy="4838944"/>
          </a:xfrm>
        </p:spPr>
        <p:txBody>
          <a:bodyPr>
            <a:normAutofit lnSpcReduction="10000"/>
          </a:bodyPr>
          <a:lstStyle/>
          <a:p>
            <a:r>
              <a:rPr lang="en-US" dirty="0"/>
              <a:t>Buckley TC., Blanchard EB., Neill WT. Information processing and PTSD: A review of the empirical literature. </a:t>
            </a:r>
            <a:r>
              <a:rPr lang="en-US" i="1" dirty="0"/>
              <a:t>Clin Psychol Rev.</a:t>
            </a:r>
            <a:r>
              <a:rPr lang="en-US" dirty="0"/>
              <a:t>2000;28:1041–1065. [</a:t>
            </a:r>
            <a:r>
              <a:rPr lang="en-US" dirty="0">
                <a:hlinkClick r:id="rId2"/>
              </a:rPr>
              <a:t>PubMed</a:t>
            </a:r>
            <a:r>
              <a:rPr lang="en-US" dirty="0"/>
              <a:t>] [</a:t>
            </a:r>
            <a:r>
              <a:rPr lang="en-US" dirty="0">
                <a:hlinkClick r:id="rId3"/>
              </a:rPr>
              <a:t>Google Scholar</a:t>
            </a:r>
            <a:r>
              <a:rPr lang="en-US" dirty="0"/>
              <a:t>]</a:t>
            </a:r>
          </a:p>
          <a:p>
            <a:r>
              <a:rPr lang="en-US" dirty="0"/>
              <a:t>107. </a:t>
            </a:r>
            <a:r>
              <a:rPr lang="en-US" dirty="0" err="1"/>
              <a:t>Brewïn</a:t>
            </a:r>
            <a:r>
              <a:rPr lang="en-US" dirty="0"/>
              <a:t> CR. A cognitive neuroscience account of post-traumatic stress disorder and its treatment. </a:t>
            </a:r>
            <a:r>
              <a:rPr lang="en-US" i="1" dirty="0" err="1"/>
              <a:t>Behav</a:t>
            </a:r>
            <a:r>
              <a:rPr lang="en-US" i="1" dirty="0"/>
              <a:t> Res </a:t>
            </a:r>
            <a:r>
              <a:rPr lang="en-US" i="1" dirty="0" err="1"/>
              <a:t>Ther</a:t>
            </a:r>
            <a:r>
              <a:rPr lang="en-US" i="1" dirty="0"/>
              <a:t>. </a:t>
            </a:r>
            <a:r>
              <a:rPr lang="en-US" dirty="0"/>
              <a:t>2001;39:373–393. [</a:t>
            </a:r>
            <a:r>
              <a:rPr lang="en-US" dirty="0">
                <a:hlinkClick r:id="rId4"/>
              </a:rPr>
              <a:t>PubMed</a:t>
            </a:r>
            <a:r>
              <a:rPr lang="en-US" dirty="0"/>
              <a:t>] [</a:t>
            </a:r>
            <a:r>
              <a:rPr lang="en-US" dirty="0">
                <a:hlinkClick r:id="rId5"/>
              </a:rPr>
              <a:t>Google Scholar</a:t>
            </a:r>
            <a:r>
              <a:rPr lang="en-US" dirty="0"/>
              <a:t>]</a:t>
            </a:r>
          </a:p>
          <a:p>
            <a:r>
              <a:rPr lang="en-US" dirty="0"/>
              <a:t>108. </a:t>
            </a:r>
            <a:r>
              <a:rPr lang="en-US" dirty="0" err="1"/>
              <a:t>Golier</a:t>
            </a:r>
            <a:r>
              <a:rPr lang="en-US" dirty="0"/>
              <a:t> J., Yehuda R. Neuroendocrine activity and memory-related impairments in posttraumatic stress disorder. </a:t>
            </a:r>
            <a:r>
              <a:rPr lang="en-US" i="1" dirty="0"/>
              <a:t>Dev Psychopathol.</a:t>
            </a:r>
            <a:r>
              <a:rPr lang="en-US" dirty="0"/>
              <a:t>1998;10:857–869. [</a:t>
            </a:r>
            <a:r>
              <a:rPr lang="en-US" dirty="0">
                <a:hlinkClick r:id="rId6"/>
              </a:rPr>
              <a:t>PubMed</a:t>
            </a:r>
            <a:r>
              <a:rPr lang="en-US" dirty="0"/>
              <a:t>] [</a:t>
            </a:r>
            <a:r>
              <a:rPr lang="en-US" dirty="0">
                <a:hlinkClick r:id="rId7"/>
              </a:rPr>
              <a:t>Google Scholar</a:t>
            </a:r>
            <a:r>
              <a:rPr lang="en-US" dirty="0"/>
              <a:t>]</a:t>
            </a:r>
          </a:p>
          <a:p>
            <a:r>
              <a:rPr lang="en-US" dirty="0"/>
              <a:t>109. </a:t>
            </a:r>
            <a:r>
              <a:rPr lang="en-US" dirty="0" err="1"/>
              <a:t>Vasterling</a:t>
            </a:r>
            <a:r>
              <a:rPr lang="en-US" dirty="0"/>
              <a:t> JJ., </a:t>
            </a:r>
            <a:r>
              <a:rPr lang="en-US" dirty="0" err="1"/>
              <a:t>Brailey</a:t>
            </a:r>
            <a:r>
              <a:rPr lang="en-US" dirty="0"/>
              <a:t> K., </a:t>
            </a:r>
            <a:r>
              <a:rPr lang="en-US" dirty="0" err="1"/>
              <a:t>Constans</a:t>
            </a:r>
            <a:r>
              <a:rPr lang="en-US" dirty="0"/>
              <a:t> Jl., et al. Attention and memory dysfunction in posttraumatic stress disorder. </a:t>
            </a:r>
            <a:r>
              <a:rPr lang="en-US" i="1" dirty="0"/>
              <a:t>Neuropsychology.</a:t>
            </a:r>
            <a:r>
              <a:rPr lang="en-US" dirty="0"/>
              <a:t>1998;12:125–133. [</a:t>
            </a:r>
            <a:r>
              <a:rPr lang="en-US" dirty="0">
                <a:hlinkClick r:id="rId8"/>
              </a:rPr>
              <a:t>PubMed</a:t>
            </a:r>
            <a:r>
              <a:rPr lang="en-US" dirty="0"/>
              <a:t>] [</a:t>
            </a:r>
            <a:r>
              <a:rPr lang="en-US" dirty="0">
                <a:hlinkClick r:id="rId9"/>
              </a:rPr>
              <a:t>Google Scholar</a:t>
            </a:r>
            <a:r>
              <a:rPr lang="en-US" dirty="0"/>
              <a:t>]</a:t>
            </a:r>
          </a:p>
          <a:p>
            <a:endParaRPr lang="en-US" dirty="0"/>
          </a:p>
        </p:txBody>
      </p:sp>
    </p:spTree>
    <p:extLst>
      <p:ext uri="{BB962C8B-B14F-4D97-AF65-F5344CB8AC3E}">
        <p14:creationId xmlns:p14="http://schemas.microsoft.com/office/powerpoint/2010/main" val="1990756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2B4F-E4BE-3141-AA98-874EF57352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C56AF-82A1-DC4C-9FBA-915BF39A1AE5}"/>
              </a:ext>
            </a:extLst>
          </p:cNvPr>
          <p:cNvSpPr>
            <a:spLocks noGrp="1"/>
          </p:cNvSpPr>
          <p:nvPr>
            <p:ph idx="1"/>
          </p:nvPr>
        </p:nvSpPr>
        <p:spPr/>
        <p:txBody>
          <a:bodyPr/>
          <a:lstStyle/>
          <a:p>
            <a:r>
              <a:rPr lang="en-US" dirty="0" err="1"/>
              <a:t>Elzinga</a:t>
            </a:r>
            <a:r>
              <a:rPr lang="en-US" dirty="0"/>
              <a:t> BM., </a:t>
            </a:r>
            <a:r>
              <a:rPr lang="en-US" dirty="0" err="1"/>
              <a:t>Bremner</a:t>
            </a:r>
            <a:r>
              <a:rPr lang="en-US" dirty="0"/>
              <a:t> JD. Are the neural substrates of memory the final common pathway in PTSD? </a:t>
            </a:r>
            <a:r>
              <a:rPr lang="en-US" i="1" dirty="0"/>
              <a:t>J Affect </a:t>
            </a:r>
            <a:r>
              <a:rPr lang="en-US" i="1" dirty="0" err="1"/>
              <a:t>Disord</a:t>
            </a:r>
            <a:r>
              <a:rPr lang="en-US" i="1" dirty="0"/>
              <a:t>. </a:t>
            </a:r>
            <a:r>
              <a:rPr lang="en-US" dirty="0"/>
              <a:t>2002;70:1–17.[</a:t>
            </a:r>
            <a:r>
              <a:rPr lang="en-US" dirty="0">
                <a:hlinkClick r:id="rId2"/>
              </a:rPr>
              <a:t>PMC free article</a:t>
            </a:r>
            <a:r>
              <a:rPr lang="en-US" dirty="0"/>
              <a:t>] [</a:t>
            </a:r>
            <a:r>
              <a:rPr lang="en-US" dirty="0">
                <a:hlinkClick r:id="rId3"/>
              </a:rPr>
              <a:t>PubMed</a:t>
            </a:r>
            <a:r>
              <a:rPr lang="en-US" dirty="0"/>
              <a:t>] [</a:t>
            </a:r>
            <a:r>
              <a:rPr lang="en-US" dirty="0">
                <a:hlinkClick r:id="rId4"/>
              </a:rPr>
              <a:t>Google Scholar</a:t>
            </a:r>
            <a:r>
              <a:rPr lang="en-US" dirty="0"/>
              <a:t>]</a:t>
            </a:r>
          </a:p>
          <a:p>
            <a:endParaRPr lang="en-US" dirty="0"/>
          </a:p>
          <a:p>
            <a:r>
              <a:rPr lang="en-US" dirty="0">
                <a:latin typeface="Times New Roman" panose="02020603050405020304" pitchFamily="18" charset="0"/>
                <a:cs typeface="Times New Roman" panose="02020603050405020304" pitchFamily="18" charset="0"/>
              </a:rPr>
              <a:t>Pat Ogden &amp; Fisher (2014) Sensorimotor </a:t>
            </a:r>
            <a:r>
              <a:rPr lang="en-US" dirty="0" err="1">
                <a:latin typeface="Times New Roman" panose="02020603050405020304" pitchFamily="18" charset="0"/>
                <a:cs typeface="Times New Roman" panose="02020603050405020304" pitchFamily="18" charset="0"/>
              </a:rPr>
              <a:t>PsychotherapyInterventions</a:t>
            </a:r>
            <a:r>
              <a:rPr lang="en-US" dirty="0">
                <a:latin typeface="Times New Roman" panose="02020603050405020304" pitchFamily="18" charset="0"/>
                <a:cs typeface="Times New Roman" panose="02020603050405020304" pitchFamily="18" charset="0"/>
              </a:rPr>
              <a:t> for trauma and attachment. New York, W.W. Norton</a:t>
            </a:r>
          </a:p>
          <a:p>
            <a:endParaRPr lang="en-US" dirty="0"/>
          </a:p>
        </p:txBody>
      </p:sp>
    </p:spTree>
    <p:extLst>
      <p:ext uri="{BB962C8B-B14F-4D97-AF65-F5344CB8AC3E}">
        <p14:creationId xmlns:p14="http://schemas.microsoft.com/office/powerpoint/2010/main" val="12472867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10C4-B8B4-8445-B55F-176C7BC11F1D}"/>
              </a:ext>
            </a:extLst>
          </p:cNvPr>
          <p:cNvSpPr>
            <a:spLocks noGrp="1"/>
          </p:cNvSpPr>
          <p:nvPr>
            <p:ph type="title"/>
          </p:nvPr>
        </p:nvSpPr>
        <p:spPr/>
        <p:txBody>
          <a:bodyPr/>
          <a:lstStyle/>
          <a:p>
            <a:r>
              <a:rPr lang="en-US" b="1">
                <a:latin typeface="Calisto MT" panose="02040603050505030304" pitchFamily="18" charset="77"/>
              </a:rPr>
              <a:t>Post Traumatic Growth Inventory</a:t>
            </a:r>
          </a:p>
        </p:txBody>
      </p:sp>
      <p:sp>
        <p:nvSpPr>
          <p:cNvPr id="3" name="Content Placeholder 2">
            <a:extLst>
              <a:ext uri="{FF2B5EF4-FFF2-40B4-BE49-F238E27FC236}">
                <a16:creationId xmlns:a16="http://schemas.microsoft.com/office/drawing/2014/main" id="{36B4F6DB-F692-6B4C-AED5-C992365FB855}"/>
              </a:ext>
            </a:extLst>
          </p:cNvPr>
          <p:cNvSpPr>
            <a:spLocks noGrp="1"/>
          </p:cNvSpPr>
          <p:nvPr>
            <p:ph idx="1"/>
          </p:nvPr>
        </p:nvSpPr>
        <p:spPr/>
        <p:txBody>
          <a:bodyPr/>
          <a:lstStyle/>
          <a:p>
            <a:r>
              <a:rPr lang="en-US" dirty="0"/>
              <a:t>(Tedeschi and Calhoun, 1996) self report tool to help clients and therapists assess for PTG in 5 domains</a:t>
            </a:r>
          </a:p>
          <a:p>
            <a:r>
              <a:rPr lang="en-US" dirty="0">
                <a:hlinkClick r:id="rId2"/>
              </a:rPr>
              <a:t>http://www.emdrhap.org/content/wp-content/uploads/2014/07/VIII-B_Post-Traumatic-Growth-Inventory.pdf</a:t>
            </a:r>
            <a:endParaRPr lang="en-US" dirty="0"/>
          </a:p>
          <a:p>
            <a:endParaRPr lang="en-US" dirty="0"/>
          </a:p>
        </p:txBody>
      </p:sp>
    </p:spTree>
    <p:extLst>
      <p:ext uri="{BB962C8B-B14F-4D97-AF65-F5344CB8AC3E}">
        <p14:creationId xmlns:p14="http://schemas.microsoft.com/office/powerpoint/2010/main" val="909514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B057-1FD3-A349-86F7-673795CBABCC}"/>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Research</a:t>
            </a:r>
          </a:p>
        </p:txBody>
      </p:sp>
      <p:sp>
        <p:nvSpPr>
          <p:cNvPr id="3" name="Content Placeholder 2">
            <a:extLst>
              <a:ext uri="{FF2B5EF4-FFF2-40B4-BE49-F238E27FC236}">
                <a16:creationId xmlns:a16="http://schemas.microsoft.com/office/drawing/2014/main" id="{01D13EBF-0F8B-A642-94E0-CF9AE7807BAE}"/>
              </a:ext>
            </a:extLst>
          </p:cNvPr>
          <p:cNvSpPr>
            <a:spLocks noGrp="1"/>
          </p:cNvSpPr>
          <p:nvPr>
            <p:ph idx="1"/>
          </p:nvPr>
        </p:nvSpPr>
        <p:spPr>
          <a:xfrm>
            <a:off x="106878" y="1342663"/>
            <a:ext cx="11996222" cy="5358926"/>
          </a:xfrm>
        </p:spPr>
        <p:txBody>
          <a:bodyPr>
            <a:normAutofit fontScale="92500" lnSpcReduction="10000"/>
          </a:bodyPr>
          <a:lstStyle/>
          <a:p>
            <a:endParaRPr lang="en-US" dirty="0"/>
          </a:p>
          <a:p>
            <a:pPr marL="0" indent="0">
              <a:buNone/>
            </a:pPr>
            <a:r>
              <a:rPr lang="en-US" dirty="0">
                <a:hlinkClick r:id="rId2"/>
              </a:rPr>
              <a:t>https://www.ncbi.nlm.nih.gov/pmc/articles/PMC5518443/</a:t>
            </a:r>
            <a:endParaRPr lang="en-US" dirty="0"/>
          </a:p>
          <a:p>
            <a:pPr marL="0" indent="0">
              <a:buNone/>
            </a:pPr>
            <a:endParaRPr lang="en-US" b="1" dirty="0"/>
          </a:p>
          <a:p>
            <a:pPr marL="0" indent="0">
              <a:buNone/>
            </a:pPr>
            <a:endParaRPr lang="en-US" b="1" dirty="0"/>
          </a:p>
          <a:p>
            <a:pPr marL="0" indent="0">
              <a:buNone/>
            </a:pPr>
            <a:r>
              <a:rPr lang="en-US" b="1" dirty="0"/>
              <a:t>Physiological effects of stress - Adrenaline and Cortisol</a:t>
            </a:r>
          </a:p>
          <a:p>
            <a:pPr marL="0" indent="0">
              <a:buNone/>
            </a:pPr>
            <a:r>
              <a:rPr lang="en-US" dirty="0"/>
              <a:t>Depression, Heart, General, Mental Health | May 17, 2016 | Author: The Super Pharmacist</a:t>
            </a:r>
          </a:p>
          <a:p>
            <a:pPr marL="0" indent="0">
              <a:buNone/>
            </a:pPr>
            <a:br>
              <a:rPr lang="en-US" dirty="0"/>
            </a:br>
            <a:r>
              <a:rPr lang="en-US" dirty="0"/>
              <a:t>2) Stephens MA, Mahon PB, McCaul ME, Wand GS (2015) Hypothalamic-pituitary-adrenal axis response to acute psychosocial stress: Effects of biological sex and circulating sex hormones J </a:t>
            </a:r>
            <a:r>
              <a:rPr lang="en-US" i="1" dirty="0" err="1"/>
              <a:t>Psychneur</a:t>
            </a:r>
            <a:r>
              <a:rPr lang="en-US" dirty="0"/>
              <a:t> 24;66:47-55</a:t>
            </a:r>
          </a:p>
          <a:p>
            <a:pPr marL="0" indent="0">
              <a:buNone/>
            </a:pPr>
            <a:r>
              <a:rPr lang="en-US" dirty="0"/>
              <a:t>3) Ismaili N, </a:t>
            </a:r>
            <a:r>
              <a:rPr lang="en-US" dirty="0" err="1"/>
              <a:t>Garabedian</a:t>
            </a:r>
            <a:r>
              <a:rPr lang="en-US" dirty="0"/>
              <a:t> MJ: (2004) Modulation of glucocorticoid receptor function via phosphorylation </a:t>
            </a:r>
            <a:r>
              <a:rPr lang="en-US" i="1" dirty="0"/>
              <a:t>Ann N Y </a:t>
            </a:r>
            <a:r>
              <a:rPr lang="en-US" i="1" dirty="0" err="1"/>
              <a:t>Acad</a:t>
            </a:r>
            <a:r>
              <a:rPr lang="en-US" i="1" dirty="0"/>
              <a:t> Sci </a:t>
            </a:r>
            <a:r>
              <a:rPr lang="en-US" dirty="0"/>
              <a:t>1024:86-101</a:t>
            </a:r>
          </a:p>
          <a:p>
            <a:pPr marL="0" indent="0">
              <a:buNone/>
            </a:pPr>
            <a:endParaRPr lang="en-US" dirty="0"/>
          </a:p>
        </p:txBody>
      </p:sp>
      <p:pic>
        <p:nvPicPr>
          <p:cNvPr id="4098" name="Picture 2" descr="corresponding author">
            <a:extLst>
              <a:ext uri="{FF2B5EF4-FFF2-40B4-BE49-F238E27FC236}">
                <a16:creationId xmlns:a16="http://schemas.microsoft.com/office/drawing/2014/main" id="{2B55630E-789E-0B4E-90B7-E7FC0CED6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20650"/>
            <a:ext cx="889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rresponding author">
            <a:extLst>
              <a:ext uri="{FF2B5EF4-FFF2-40B4-BE49-F238E27FC236}">
                <a16:creationId xmlns:a16="http://schemas.microsoft.com/office/drawing/2014/main" id="{B901905D-D19A-0448-907A-CCBAFAFF3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31750"/>
            <a:ext cx="88900"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949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C303-D700-704E-8457-3903ADEC64A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Research</a:t>
            </a:r>
          </a:p>
        </p:txBody>
      </p:sp>
      <p:sp>
        <p:nvSpPr>
          <p:cNvPr id="3" name="Content Placeholder 2">
            <a:extLst>
              <a:ext uri="{FF2B5EF4-FFF2-40B4-BE49-F238E27FC236}">
                <a16:creationId xmlns:a16="http://schemas.microsoft.com/office/drawing/2014/main" id="{97B049FD-1243-3442-ACE2-8BE9DFB1A528}"/>
              </a:ext>
            </a:extLst>
          </p:cNvPr>
          <p:cNvSpPr>
            <a:spLocks noGrp="1"/>
          </p:cNvSpPr>
          <p:nvPr>
            <p:ph idx="1"/>
          </p:nvPr>
        </p:nvSpPr>
        <p:spPr>
          <a:xfrm>
            <a:off x="0" y="1825625"/>
            <a:ext cx="12192000" cy="4351338"/>
          </a:xfrm>
        </p:spPr>
        <p:txBody>
          <a:bodyPr/>
          <a:lstStyle/>
          <a:p>
            <a:pPr marL="0" indent="0">
              <a:buNone/>
            </a:pPr>
            <a:r>
              <a:rPr lang="en-US" sz="2400" b="1" dirty="0">
                <a:latin typeface="Times New Roman" panose="02020603050405020304" pitchFamily="18" charset="0"/>
                <a:cs typeface="Times New Roman" panose="02020603050405020304" pitchFamily="18" charset="0"/>
              </a:rPr>
              <a:t>Physiological effects of stress - Adrenaline and Cortisol</a:t>
            </a:r>
          </a:p>
          <a:p>
            <a:pPr marL="0" indent="0">
              <a:buNone/>
            </a:pPr>
            <a:r>
              <a:rPr lang="en-US" sz="2400" dirty="0">
                <a:latin typeface="Times New Roman" panose="02020603050405020304" pitchFamily="18" charset="0"/>
                <a:cs typeface="Times New Roman" panose="02020603050405020304" pitchFamily="18" charset="0"/>
              </a:rPr>
              <a:t>Depression, Heart, General, Mental Health | May 17, 2016 | Author: The Super Pharmacist</a:t>
            </a:r>
          </a:p>
          <a:p>
            <a:endParaRPr lang="en-US" dirty="0"/>
          </a:p>
          <a:p>
            <a:pPr marL="0" indent="0">
              <a:buNone/>
            </a:pPr>
            <a:r>
              <a:rPr lang="en-US" sz="2400" dirty="0"/>
              <a:t>6) </a:t>
            </a:r>
            <a:r>
              <a:rPr lang="en-US" sz="2400" dirty="0">
                <a:latin typeface="Times New Roman" panose="02020603050405020304" pitchFamily="18" charset="0"/>
                <a:cs typeface="Times New Roman" panose="02020603050405020304" pitchFamily="18" charset="0"/>
              </a:rPr>
              <a:t>White BD, Dean RG, Edwards GL, Martin RJ (1994)Type II corticosteroid receptor stimulation increases NPY gene expression in </a:t>
            </a:r>
            <a:r>
              <a:rPr lang="en-US" sz="2400" dirty="0" err="1">
                <a:latin typeface="Times New Roman" panose="02020603050405020304" pitchFamily="18" charset="0"/>
                <a:cs typeface="Times New Roman" panose="02020603050405020304" pitchFamily="18" charset="0"/>
              </a:rPr>
              <a:t>basomedial</a:t>
            </a:r>
            <a:r>
              <a:rPr lang="en-US" sz="2400" dirty="0">
                <a:latin typeface="Times New Roman" panose="02020603050405020304" pitchFamily="18" charset="0"/>
                <a:cs typeface="Times New Roman" panose="02020603050405020304" pitchFamily="18" charset="0"/>
              </a:rPr>
              <a:t> hypothalamus of rats </a:t>
            </a:r>
            <a:r>
              <a:rPr lang="en-US" sz="2400" i="1" dirty="0">
                <a:latin typeface="Times New Roman" panose="02020603050405020304" pitchFamily="18" charset="0"/>
                <a:cs typeface="Times New Roman" panose="02020603050405020304" pitchFamily="18" charset="0"/>
              </a:rPr>
              <a:t>Am J </a:t>
            </a:r>
            <a:r>
              <a:rPr lang="en-US" sz="2400" i="1" dirty="0" err="1">
                <a:latin typeface="Times New Roman" panose="02020603050405020304" pitchFamily="18" charset="0"/>
                <a:cs typeface="Times New Roman" panose="02020603050405020304" pitchFamily="18" charset="0"/>
              </a:rPr>
              <a:t>Physiol</a:t>
            </a:r>
            <a:r>
              <a:rPr lang="en-US" sz="2400" dirty="0">
                <a:latin typeface="Times New Roman" panose="02020603050405020304" pitchFamily="18" charset="0"/>
                <a:cs typeface="Times New Roman" panose="02020603050405020304" pitchFamily="18" charset="0"/>
              </a:rPr>
              <a:t> 266:R1523-R1529</a:t>
            </a:r>
          </a:p>
          <a:p>
            <a:pPr marL="0" indent="0">
              <a:buNone/>
            </a:pP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565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8397DF61-8216-4524-9E20-B6CC8974311C}"/>
              </a:ext>
            </a:extLst>
          </p:cNvPr>
          <p:cNvPicPr>
            <a:picLocks noChangeAspect="1"/>
          </p:cNvPicPr>
          <p:nvPr/>
        </p:nvPicPr>
        <p:blipFill rotWithShape="1">
          <a:blip r:embed="rId3">
            <a:alphaModFix amt="35000"/>
          </a:blip>
          <a:srcRect t="7734" b="17266"/>
          <a:stretch/>
        </p:blipFill>
        <p:spPr>
          <a:xfrm>
            <a:off x="0" y="1"/>
            <a:ext cx="12191980" cy="6857999"/>
          </a:xfrm>
          <a:prstGeom prst="rect">
            <a:avLst/>
          </a:prstGeom>
        </p:spPr>
      </p:pic>
      <p:sp>
        <p:nvSpPr>
          <p:cNvPr id="2" name="Title 1">
            <a:extLst>
              <a:ext uri="{FF2B5EF4-FFF2-40B4-BE49-F238E27FC236}">
                <a16:creationId xmlns:a16="http://schemas.microsoft.com/office/drawing/2014/main" id="{49E99F0B-26F7-5541-884C-A0A609A3E6F2}"/>
              </a:ext>
            </a:extLst>
          </p:cNvPr>
          <p:cNvSpPr>
            <a:spLocks noGrp="1"/>
          </p:cNvSpPr>
          <p:nvPr>
            <p:ph type="title"/>
          </p:nvPr>
        </p:nvSpPr>
        <p:spPr>
          <a:xfrm>
            <a:off x="838201" y="1065862"/>
            <a:ext cx="3313164" cy="4726276"/>
          </a:xfrm>
        </p:spPr>
        <p:txBody>
          <a:bodyPr>
            <a:normAutofit/>
          </a:bodyPr>
          <a:lstStyle/>
          <a:p>
            <a:pPr algn="r"/>
            <a:r>
              <a:rPr lang="en-US" b="1" dirty="0">
                <a:solidFill>
                  <a:srgbClr val="FFFFFF"/>
                </a:solidFill>
                <a:latin typeface="Times New Roman" panose="02020603050405020304" pitchFamily="18" charset="0"/>
                <a:cs typeface="Times New Roman" panose="02020603050405020304" pitchFamily="18" charset="0"/>
              </a:rPr>
              <a:t>What Makes </a:t>
            </a:r>
            <a:r>
              <a:rPr lang="en-US" b="1" i="1" dirty="0">
                <a:solidFill>
                  <a:srgbClr val="FFFFFF"/>
                </a:solidFill>
                <a:latin typeface="Times New Roman" panose="02020603050405020304" pitchFamily="18" charset="0"/>
                <a:cs typeface="Times New Roman" panose="02020603050405020304" pitchFamily="18" charset="0"/>
              </a:rPr>
              <a:t>this </a:t>
            </a:r>
            <a:r>
              <a:rPr lang="en-US" b="1" dirty="0">
                <a:solidFill>
                  <a:srgbClr val="FFFFFF"/>
                </a:solidFill>
                <a:latin typeface="Times New Roman" panose="02020603050405020304" pitchFamily="18" charset="0"/>
                <a:cs typeface="Times New Roman" panose="02020603050405020304" pitchFamily="18" charset="0"/>
              </a:rPr>
              <a:t>Loss Different?</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DDF7DF0F-8850-6945-852C-004B43F24C3D}"/>
              </a:ext>
            </a:extLst>
          </p:cNvPr>
          <p:cNvSpPr>
            <a:spLocks noGrp="1"/>
          </p:cNvSpPr>
          <p:nvPr>
            <p:ph idx="1"/>
          </p:nvPr>
        </p:nvSpPr>
        <p:spPr>
          <a:xfrm>
            <a:off x="5155379" y="1065862"/>
            <a:ext cx="5744685" cy="4726276"/>
          </a:xfrm>
        </p:spPr>
        <p:txBody>
          <a:bodyPr anchor="ctr">
            <a:normAutofit/>
          </a:bodyPr>
          <a:lstStyle/>
          <a:p>
            <a:r>
              <a:rPr lang="en-US" sz="3200" dirty="0">
                <a:solidFill>
                  <a:srgbClr val="FFFFFF"/>
                </a:solidFill>
                <a:latin typeface="Times New Roman" panose="02020603050405020304" pitchFamily="18" charset="0"/>
                <a:cs typeface="Times New Roman" panose="02020603050405020304" pitchFamily="18" charset="0"/>
              </a:rPr>
              <a:t>It’s a loss AND it’s highly traumatizing</a:t>
            </a:r>
          </a:p>
          <a:p>
            <a:r>
              <a:rPr lang="en-US" sz="3200" dirty="0">
                <a:solidFill>
                  <a:srgbClr val="FFFFFF"/>
                </a:solidFill>
                <a:latin typeface="Times New Roman" panose="02020603050405020304" pitchFamily="18" charset="0"/>
                <a:cs typeface="Times New Roman" panose="02020603050405020304" pitchFamily="18" charset="0"/>
              </a:rPr>
              <a:t>Challenges core beliefs</a:t>
            </a:r>
          </a:p>
          <a:p>
            <a:r>
              <a:rPr lang="en-US" sz="3200" dirty="0">
                <a:solidFill>
                  <a:srgbClr val="FFFFFF"/>
                </a:solidFill>
                <a:latin typeface="Times New Roman" panose="02020603050405020304" pitchFamily="18" charset="0"/>
                <a:cs typeface="Times New Roman" panose="02020603050405020304" pitchFamily="18" charset="0"/>
              </a:rPr>
              <a:t>It has many complex layers</a:t>
            </a:r>
          </a:p>
          <a:p>
            <a:r>
              <a:rPr lang="en-US" sz="3200" dirty="0">
                <a:solidFill>
                  <a:srgbClr val="FFFFFF"/>
                </a:solidFill>
                <a:latin typeface="Times New Roman" panose="02020603050405020304" pitchFamily="18" charset="0"/>
                <a:cs typeface="Times New Roman" panose="02020603050405020304" pitchFamily="18" charset="0"/>
              </a:rPr>
              <a:t>It carries </a:t>
            </a:r>
            <a:r>
              <a:rPr lang="en-US" sz="3200" i="1" dirty="0">
                <a:solidFill>
                  <a:srgbClr val="FFFFFF"/>
                </a:solidFill>
                <a:latin typeface="Times New Roman" panose="02020603050405020304" pitchFamily="18" charset="0"/>
                <a:cs typeface="Times New Roman" panose="02020603050405020304" pitchFamily="18" charset="0"/>
              </a:rPr>
              <a:t>stigma</a:t>
            </a:r>
          </a:p>
          <a:p>
            <a:r>
              <a:rPr lang="en-US" sz="3200" dirty="0">
                <a:solidFill>
                  <a:srgbClr val="FFFFFF"/>
                </a:solidFill>
                <a:latin typeface="Times New Roman" panose="02020603050405020304" pitchFamily="18" charset="0"/>
                <a:cs typeface="Times New Roman" panose="02020603050405020304" pitchFamily="18" charset="0"/>
              </a:rPr>
              <a:t>Makes others uncomfortable</a:t>
            </a:r>
          </a:p>
          <a:p>
            <a:r>
              <a:rPr lang="en-US" sz="3200" dirty="0">
                <a:solidFill>
                  <a:srgbClr val="FFFFFF"/>
                </a:solidFill>
                <a:latin typeface="Times New Roman" panose="02020603050405020304" pitchFamily="18" charset="0"/>
                <a:cs typeface="Times New Roman" panose="02020603050405020304" pitchFamily="18" charset="0"/>
              </a:rPr>
              <a:t>It carries unfinished business and </a:t>
            </a:r>
            <a:r>
              <a:rPr lang="en-US" sz="3200" i="1" dirty="0">
                <a:solidFill>
                  <a:srgbClr val="FFFFFF"/>
                </a:solidFill>
                <a:latin typeface="Times New Roman" panose="02020603050405020304" pitchFamily="18" charset="0"/>
                <a:cs typeface="Times New Roman" panose="02020603050405020304" pitchFamily="18" charset="0"/>
              </a:rPr>
              <a:t>shame</a:t>
            </a:r>
          </a:p>
        </p:txBody>
      </p:sp>
    </p:spTree>
    <p:extLst>
      <p:ext uri="{BB962C8B-B14F-4D97-AF65-F5344CB8AC3E}">
        <p14:creationId xmlns:p14="http://schemas.microsoft.com/office/powerpoint/2010/main" val="84604610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1682-894F-A74F-8659-E39A515BD7BE}"/>
              </a:ext>
            </a:extLst>
          </p:cNvPr>
          <p:cNvSpPr>
            <a:spLocks noGrp="1"/>
          </p:cNvSpPr>
          <p:nvPr>
            <p:ph type="title"/>
          </p:nvPr>
        </p:nvSpPr>
        <p:spPr>
          <a:xfrm>
            <a:off x="838200" y="365125"/>
            <a:ext cx="10515600" cy="1325563"/>
          </a:xfrm>
          <a:prstGeom prst="rect">
            <a:avLst/>
          </a:prstGeom>
        </p:spPr>
        <p:txBody>
          <a:bodyPr anchor="ctr">
            <a:normAutofit/>
          </a:bodyPr>
          <a:lstStyle/>
          <a:p>
            <a:r>
              <a:rPr lang="en-US" dirty="0"/>
              <a:t> </a:t>
            </a:r>
            <a:r>
              <a:rPr lang="en-US" b="1" dirty="0">
                <a:latin typeface="Times New Roman" panose="02020603050405020304" pitchFamily="18" charset="0"/>
                <a:cs typeface="Times New Roman" panose="02020603050405020304" pitchFamily="18" charset="0"/>
              </a:rPr>
              <a:t>Dr. Edwin </a:t>
            </a:r>
            <a:r>
              <a:rPr lang="en-US" b="1" dirty="0" err="1">
                <a:latin typeface="Times New Roman" panose="02020603050405020304" pitchFamily="18" charset="0"/>
                <a:cs typeface="Times New Roman" panose="02020603050405020304" pitchFamily="18" charset="0"/>
              </a:rPr>
              <a:t>Shneidman</a:t>
            </a:r>
            <a:r>
              <a:rPr lang="en-US" b="1" dirty="0">
                <a:latin typeface="Times New Roman" panose="02020603050405020304" pitchFamily="18" charset="0"/>
                <a:cs typeface="Times New Roman" panose="02020603050405020304" pitchFamily="18" charset="0"/>
              </a:rPr>
              <a:t>   </a:t>
            </a:r>
            <a:br>
              <a:rPr lang="en-US" dirty="0"/>
            </a:br>
            <a:endParaRPr lang="en-US" dirty="0"/>
          </a:p>
        </p:txBody>
      </p:sp>
      <p:sp>
        <p:nvSpPr>
          <p:cNvPr id="3" name="Content Placeholder 2">
            <a:extLst>
              <a:ext uri="{FF2B5EF4-FFF2-40B4-BE49-F238E27FC236}">
                <a16:creationId xmlns:a16="http://schemas.microsoft.com/office/drawing/2014/main" id="{BC4AD87D-2262-A449-AB23-A9EB9D1CDA1D}"/>
              </a:ext>
            </a:extLst>
          </p:cNvPr>
          <p:cNvSpPr>
            <a:spLocks noGrp="1"/>
          </p:cNvSpPr>
          <p:nvPr>
            <p:ph sz="half" idx="1"/>
          </p:nvPr>
        </p:nvSpPr>
        <p:spPr>
          <a:xfrm>
            <a:off x="149817" y="1046747"/>
            <a:ext cx="5869983" cy="5586528"/>
          </a:xfrm>
          <a:prstGeom prst="rect">
            <a:avLst/>
          </a:prstGeom>
        </p:spPr>
        <p:txBody>
          <a:bodyPr>
            <a:normAutofit/>
          </a:bodyPr>
          <a:lstStyle/>
          <a:p>
            <a:pPr marL="0" indent="0">
              <a:buNone/>
            </a:pPr>
            <a:endParaRPr lang="en-US" sz="2600" i="1" dirty="0"/>
          </a:p>
          <a:p>
            <a:pPr marL="0" indent="0">
              <a:buNone/>
            </a:pP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The person who commits suicide puts </a:t>
            </a:r>
            <a:r>
              <a:rPr lang="en-US" b="1" dirty="0">
                <a:latin typeface="Times New Roman" panose="02020603050405020304" pitchFamily="18" charset="0"/>
                <a:cs typeface="Times New Roman" panose="02020603050405020304" pitchFamily="18" charset="0"/>
              </a:rPr>
              <a:t>all </a:t>
            </a:r>
            <a:r>
              <a:rPr lang="en-US" dirty="0">
                <a:latin typeface="Times New Roman" panose="02020603050405020304" pitchFamily="18" charset="0"/>
                <a:cs typeface="Times New Roman" panose="02020603050405020304" pitchFamily="18" charset="0"/>
              </a:rPr>
              <a:t>his psychological skeletons in the survivor’s emotional closet – he sentences the survivor to deal with many negative feelings and more, to become </a:t>
            </a:r>
            <a:r>
              <a:rPr lang="en-US" b="1" dirty="0">
                <a:latin typeface="Times New Roman" panose="02020603050405020304" pitchFamily="18" charset="0"/>
                <a:cs typeface="Times New Roman" panose="02020603050405020304" pitchFamily="18" charset="0"/>
              </a:rPr>
              <a:t>obsessed</a:t>
            </a:r>
            <a:r>
              <a:rPr lang="en-US" dirty="0">
                <a:latin typeface="Times New Roman" panose="02020603050405020304" pitchFamily="18" charset="0"/>
                <a:cs typeface="Times New Roman" panose="02020603050405020304" pitchFamily="18" charset="0"/>
              </a:rPr>
              <a:t> with thoughts,  (</a:t>
            </a:r>
            <a:r>
              <a:rPr lang="en-US" b="1" i="1" dirty="0">
                <a:latin typeface="Times New Roman" panose="02020603050405020304" pitchFamily="18" charset="0"/>
                <a:cs typeface="Times New Roman" panose="02020603050405020304" pitchFamily="18" charset="0"/>
              </a:rPr>
              <a:t>WHY</a:t>
            </a:r>
            <a:r>
              <a:rPr lang="en-US" i="1" dirty="0">
                <a:latin typeface="Times New Roman" panose="02020603050405020304" pitchFamily="18" charset="0"/>
                <a:cs typeface="Times New Roman" panose="02020603050405020304" pitchFamily="18" charset="0"/>
              </a:rPr>
              <a:t> questions</a:t>
            </a:r>
            <a:r>
              <a:rPr lang="en-US" dirty="0">
                <a:latin typeface="Times New Roman" panose="02020603050405020304" pitchFamily="18" charset="0"/>
                <a:cs typeface="Times New Roman" panose="02020603050405020304" pitchFamily="18" charset="0"/>
              </a:rPr>
              <a:t>) regarding </a:t>
            </a:r>
            <a:r>
              <a:rPr lang="en-US" b="1" dirty="0">
                <a:latin typeface="Times New Roman" panose="02020603050405020304" pitchFamily="18" charset="0"/>
                <a:cs typeface="Times New Roman" panose="02020603050405020304" pitchFamily="18" charset="0"/>
              </a:rPr>
              <a:t>their own actual, or possible role</a:t>
            </a:r>
            <a:r>
              <a:rPr lang="en-US" dirty="0">
                <a:latin typeface="Times New Roman" panose="02020603050405020304" pitchFamily="18" charset="0"/>
                <a:cs typeface="Times New Roman" panose="02020603050405020304" pitchFamily="18" charset="0"/>
              </a:rPr>
              <a:t> in </a:t>
            </a:r>
            <a:r>
              <a:rPr lang="en-US" b="1" dirty="0">
                <a:latin typeface="Times New Roman" panose="02020603050405020304" pitchFamily="18" charset="0"/>
                <a:cs typeface="Times New Roman" panose="02020603050405020304" pitchFamily="18" charset="0"/>
              </a:rPr>
              <a:t>having caused the suicidal act, or having failed to abort it.” </a:t>
            </a:r>
          </a:p>
        </p:txBody>
      </p:sp>
      <p:pic>
        <p:nvPicPr>
          <p:cNvPr id="11" name="Content Placeholder 10" descr="A picture containing food, game&#10;&#10;Description automatically generated">
            <a:extLst>
              <a:ext uri="{FF2B5EF4-FFF2-40B4-BE49-F238E27FC236}">
                <a16:creationId xmlns:a16="http://schemas.microsoft.com/office/drawing/2014/main" id="{3A0CCE67-B137-874D-A536-D3A4DED2DC6A}"/>
              </a:ext>
            </a:extLst>
          </p:cNvPr>
          <p:cNvPicPr>
            <a:picLocks noGrp="1" noChangeAspect="1"/>
          </p:cNvPicPr>
          <p:nvPr>
            <p:ph sz="half" idx="2"/>
          </p:nvPr>
        </p:nvPicPr>
        <p:blipFill>
          <a:blip r:embed="rId3"/>
          <a:stretch>
            <a:fillRect/>
          </a:stretch>
        </p:blipFill>
        <p:spPr>
          <a:xfrm>
            <a:off x="6172199" y="945397"/>
            <a:ext cx="5869983" cy="5687878"/>
          </a:xfrm>
          <a:prstGeom prst="rect">
            <a:avLst/>
          </a:prstGeom>
          <a:noFill/>
        </p:spPr>
      </p:pic>
    </p:spTree>
    <p:extLst>
      <p:ext uri="{BB962C8B-B14F-4D97-AF65-F5344CB8AC3E}">
        <p14:creationId xmlns:p14="http://schemas.microsoft.com/office/powerpoint/2010/main" val="984801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36475</TotalTime>
  <Words>11754</Words>
  <Application>Microsoft Macintosh PowerPoint</Application>
  <PresentationFormat>Widescreen</PresentationFormat>
  <Paragraphs>797</Paragraphs>
  <Slides>78</Slides>
  <Notes>68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Calibri</vt:lpstr>
      <vt:lpstr>Calibri Light</vt:lpstr>
      <vt:lpstr>Calisto MT</vt:lpstr>
      <vt:lpstr>Times New Roman</vt:lpstr>
      <vt:lpstr>Office Theme</vt:lpstr>
      <vt:lpstr>Surviving Suicide Loss: Making Your Way Beyond the Ruins</vt:lpstr>
      <vt:lpstr>Disclaimer</vt:lpstr>
      <vt:lpstr>The Terry Wise Story</vt:lpstr>
      <vt:lpstr>LOSSES AFFECT ON THE HEART</vt:lpstr>
      <vt:lpstr>We Have A Problem: LOSS</vt:lpstr>
      <vt:lpstr>Loneliness and Disconnection</vt:lpstr>
      <vt:lpstr>Survivors at Risk</vt:lpstr>
      <vt:lpstr>What Makes this Loss Different?</vt:lpstr>
      <vt:lpstr> Dr. Edwin Shneidman    </vt:lpstr>
      <vt:lpstr>STIGMA</vt:lpstr>
      <vt:lpstr>STIGMA</vt:lpstr>
      <vt:lpstr>PowerPoint Presentation</vt:lpstr>
      <vt:lpstr>WHY!!!!!!!</vt:lpstr>
      <vt:lpstr>3 AREAS OF IMPACT VULNERABILITY</vt:lpstr>
      <vt:lpstr>PowerPoint Presentation</vt:lpstr>
      <vt:lpstr>FIRST STEPS</vt:lpstr>
      <vt:lpstr>The Brain and Trauma</vt:lpstr>
      <vt:lpstr>IMPACT #1: TRAUMATIZED BRAIN</vt:lpstr>
      <vt:lpstr>Mind Body Connection of Trauma</vt:lpstr>
      <vt:lpstr>Traumatized Brain</vt:lpstr>
      <vt:lpstr>Neurogenesis</vt:lpstr>
      <vt:lpstr>Impact of Traumatic Stress  </vt:lpstr>
      <vt:lpstr>PowerPoint Presentation</vt:lpstr>
      <vt:lpstr>Resetting the Nervous System after Trauma</vt:lpstr>
      <vt:lpstr>How Can We Open Client’s Up To New Possibilities?</vt:lpstr>
      <vt:lpstr>Meaning Making Reconstruction </vt:lpstr>
      <vt:lpstr>Meaning Making Reconstruction</vt:lpstr>
      <vt:lpstr>Myths </vt:lpstr>
      <vt:lpstr>TRANSITION:FROM WHY TO WHAT</vt:lpstr>
      <vt:lpstr>KEY TO HEALING</vt:lpstr>
      <vt:lpstr>Motto’s Classic Caring Letter Study: A simple letter sent every 1-4 months for 5 years </vt:lpstr>
      <vt:lpstr>PowerPoint Presentation</vt:lpstr>
      <vt:lpstr>Joiners Model</vt:lpstr>
      <vt:lpstr>The Desire to Die</vt:lpstr>
      <vt:lpstr>Thwarted Sense of Belongingness</vt:lpstr>
      <vt:lpstr>Exercises </vt:lpstr>
      <vt:lpstr>Mindfulness </vt:lpstr>
      <vt:lpstr>Sensorimotor Therapy  Pat Ogden</vt:lpstr>
      <vt:lpstr>Putting it into Practice: SM Sequencing</vt:lpstr>
      <vt:lpstr>Recalibrating the Nervous System  Ogden P. &amp; Fisher, J (2014)Sensorimotor Psychotherapy: Interventions for trauma and attachment </vt:lpstr>
      <vt:lpstr>Somatic Experiencing (SE) Peter Levine </vt:lpstr>
      <vt:lpstr>Alongside—Connecting with others Ogden &amp; Fisher (2014) Sensorimotor Psychotherapy </vt:lpstr>
      <vt:lpstr>PowerPoint Presentation</vt:lpstr>
      <vt:lpstr>PowerPoint Presentation</vt:lpstr>
      <vt:lpstr>    SHATTERED VASE</vt:lpstr>
      <vt:lpstr>PowerPoint Presentation</vt:lpstr>
      <vt:lpstr>Grief House  JOANNA MAJKA 2012 Adapted from  Riddoch &amp; Eggers Huber Christenson 2009 </vt:lpstr>
      <vt:lpstr>Exercise: Phototherapy</vt:lpstr>
      <vt:lpstr>Phototherapy   Ask:</vt:lpstr>
      <vt:lpstr>REMEMBERED RESOURCE PERSON</vt:lpstr>
      <vt:lpstr>PUTTING IT INTO PRACTICE</vt:lpstr>
      <vt:lpstr>NOTICE WHAT YOUR NS IS TELLING YOU</vt:lpstr>
      <vt:lpstr> </vt:lpstr>
      <vt:lpstr>Evidence Based Treatment for Suicidal Risk</vt:lpstr>
      <vt:lpstr>Narrative Therapy</vt:lpstr>
      <vt:lpstr>Newer Models of Mourning </vt:lpstr>
      <vt:lpstr>Interventions:  Narrative Therapy</vt:lpstr>
      <vt:lpstr>Life Imprint—Vickio &amp; Neimeyer</vt:lpstr>
      <vt:lpstr>IMPACT #2: GUILT/SHAME/COMPICATED GRIEF</vt:lpstr>
      <vt:lpstr>PARTS WORK: PLANTING SEEDS OF POSSIBILITY</vt:lpstr>
      <vt:lpstr>Shame</vt:lpstr>
      <vt:lpstr>Neuroplasticity and Shame </vt:lpstr>
      <vt:lpstr>                 Giving Ourselves What We Need</vt:lpstr>
      <vt:lpstr>Assess Clients Self-Talk</vt:lpstr>
      <vt:lpstr>IMPACT #3  CRISIS OF BELIEF/FAITH</vt:lpstr>
      <vt:lpstr>Spirituality </vt:lpstr>
      <vt:lpstr>POST TRAUMATIC GROWTH</vt:lpstr>
      <vt:lpstr>ADDITIONAL RESOURCES</vt:lpstr>
      <vt:lpstr>Complicated Grief Model</vt:lpstr>
      <vt:lpstr>PowerPoint Presentation</vt:lpstr>
      <vt:lpstr>APPS</vt:lpstr>
      <vt:lpstr>PowerPoint Presentation</vt:lpstr>
      <vt:lpstr>Complicated Grief </vt:lpstr>
      <vt:lpstr>Traumatic Stress: Effects on the Brain</vt:lpstr>
      <vt:lpstr>PowerPoint Presentation</vt:lpstr>
      <vt:lpstr>Post Traumatic Growth Inventory</vt:lpstr>
      <vt:lpstr>Research</vt:lpstr>
      <vt:lpstr>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Suicide Loss: Making Your Way Beyond the Ruins</dc:title>
  <dc:creator>rita schulte</dc:creator>
  <cp:lastModifiedBy>rita schulte</cp:lastModifiedBy>
  <cp:revision>11</cp:revision>
  <dcterms:created xsi:type="dcterms:W3CDTF">2021-08-02T20:57:12Z</dcterms:created>
  <dcterms:modified xsi:type="dcterms:W3CDTF">2021-09-09T19:26:28Z</dcterms:modified>
</cp:coreProperties>
</file>